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72" y="3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DE6A60-1B2D-8102-169E-C7B1B37F546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3F5582A1-8816-3FA8-50C0-68511EF3BB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6B5AF254-0FDE-FE57-E5C7-F8A9D7DABD0B}"/>
              </a:ext>
            </a:extLst>
          </p:cNvPr>
          <p:cNvSpPr>
            <a:spLocks noGrp="1"/>
          </p:cNvSpPr>
          <p:nvPr>
            <p:ph type="dt" sz="half" idx="10"/>
          </p:nvPr>
        </p:nvSpPr>
        <p:spPr/>
        <p:txBody>
          <a:bodyPr/>
          <a:lstStyle/>
          <a:p>
            <a:fld id="{00327B90-C158-4FD5-A16F-B78D1EC263BF}" type="datetimeFigureOut">
              <a:rPr lang="ru-RU" smtClean="0"/>
              <a:t>30.11.2022</a:t>
            </a:fld>
            <a:endParaRPr lang="ru-RU"/>
          </a:p>
        </p:txBody>
      </p:sp>
      <p:sp>
        <p:nvSpPr>
          <p:cNvPr id="5" name="Нижний колонтитул 4">
            <a:extLst>
              <a:ext uri="{FF2B5EF4-FFF2-40B4-BE49-F238E27FC236}">
                <a16:creationId xmlns:a16="http://schemas.microsoft.com/office/drawing/2014/main" id="{80561049-882C-4647-3666-BEB4A1BABDB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C50C5D1-4D9C-17F6-DEC0-4E378C560F60}"/>
              </a:ext>
            </a:extLst>
          </p:cNvPr>
          <p:cNvSpPr>
            <a:spLocks noGrp="1"/>
          </p:cNvSpPr>
          <p:nvPr>
            <p:ph type="sldNum" sz="quarter" idx="12"/>
          </p:nvPr>
        </p:nvSpPr>
        <p:spPr/>
        <p:txBody>
          <a:bodyPr/>
          <a:lstStyle/>
          <a:p>
            <a:fld id="{71863461-EB05-4E8D-B5A4-DE3EFEA7D878}" type="slidenum">
              <a:rPr lang="ru-RU" smtClean="0"/>
              <a:t>‹#›</a:t>
            </a:fld>
            <a:endParaRPr lang="ru-RU"/>
          </a:p>
        </p:txBody>
      </p:sp>
    </p:spTree>
    <p:extLst>
      <p:ext uri="{BB962C8B-B14F-4D97-AF65-F5344CB8AC3E}">
        <p14:creationId xmlns:p14="http://schemas.microsoft.com/office/powerpoint/2010/main" val="1802515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178D10-BB04-3F4D-449B-A6DD6633856E}"/>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39EDD432-3AC3-3939-4A09-F2F09E68CDFB}"/>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EA887E9-7DBB-BBA5-0D00-1E1B33C87476}"/>
              </a:ext>
            </a:extLst>
          </p:cNvPr>
          <p:cNvSpPr>
            <a:spLocks noGrp="1"/>
          </p:cNvSpPr>
          <p:nvPr>
            <p:ph type="dt" sz="half" idx="10"/>
          </p:nvPr>
        </p:nvSpPr>
        <p:spPr/>
        <p:txBody>
          <a:bodyPr/>
          <a:lstStyle/>
          <a:p>
            <a:fld id="{00327B90-C158-4FD5-A16F-B78D1EC263BF}" type="datetimeFigureOut">
              <a:rPr lang="ru-RU" smtClean="0"/>
              <a:t>30.11.2022</a:t>
            </a:fld>
            <a:endParaRPr lang="ru-RU"/>
          </a:p>
        </p:txBody>
      </p:sp>
      <p:sp>
        <p:nvSpPr>
          <p:cNvPr id="5" name="Нижний колонтитул 4">
            <a:extLst>
              <a:ext uri="{FF2B5EF4-FFF2-40B4-BE49-F238E27FC236}">
                <a16:creationId xmlns:a16="http://schemas.microsoft.com/office/drawing/2014/main" id="{3036A37A-D82E-FD74-0FF6-12C09D25C66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73DF7F3-7EC0-4A5E-7030-B29F1E8C0B3C}"/>
              </a:ext>
            </a:extLst>
          </p:cNvPr>
          <p:cNvSpPr>
            <a:spLocks noGrp="1"/>
          </p:cNvSpPr>
          <p:nvPr>
            <p:ph type="sldNum" sz="quarter" idx="12"/>
          </p:nvPr>
        </p:nvSpPr>
        <p:spPr/>
        <p:txBody>
          <a:bodyPr/>
          <a:lstStyle/>
          <a:p>
            <a:fld id="{71863461-EB05-4E8D-B5A4-DE3EFEA7D878}" type="slidenum">
              <a:rPr lang="ru-RU" smtClean="0"/>
              <a:t>‹#›</a:t>
            </a:fld>
            <a:endParaRPr lang="ru-RU"/>
          </a:p>
        </p:txBody>
      </p:sp>
    </p:spTree>
    <p:extLst>
      <p:ext uri="{BB962C8B-B14F-4D97-AF65-F5344CB8AC3E}">
        <p14:creationId xmlns:p14="http://schemas.microsoft.com/office/powerpoint/2010/main" val="2390501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E094C455-C6AC-B70E-B61E-3432B8502DE7}"/>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E114ED54-09F7-F6DA-3AB2-3C6C4D68802D}"/>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DF87DF2-801A-33D5-5653-634F338AD71B}"/>
              </a:ext>
            </a:extLst>
          </p:cNvPr>
          <p:cNvSpPr>
            <a:spLocks noGrp="1"/>
          </p:cNvSpPr>
          <p:nvPr>
            <p:ph type="dt" sz="half" idx="10"/>
          </p:nvPr>
        </p:nvSpPr>
        <p:spPr/>
        <p:txBody>
          <a:bodyPr/>
          <a:lstStyle/>
          <a:p>
            <a:fld id="{00327B90-C158-4FD5-A16F-B78D1EC263BF}" type="datetimeFigureOut">
              <a:rPr lang="ru-RU" smtClean="0"/>
              <a:t>30.11.2022</a:t>
            </a:fld>
            <a:endParaRPr lang="ru-RU"/>
          </a:p>
        </p:txBody>
      </p:sp>
      <p:sp>
        <p:nvSpPr>
          <p:cNvPr id="5" name="Нижний колонтитул 4">
            <a:extLst>
              <a:ext uri="{FF2B5EF4-FFF2-40B4-BE49-F238E27FC236}">
                <a16:creationId xmlns:a16="http://schemas.microsoft.com/office/drawing/2014/main" id="{5599078B-03E3-E4E2-260D-B8AE69EFCC7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FAE30E3-4E18-0F62-C13E-AF4C99FB6870}"/>
              </a:ext>
            </a:extLst>
          </p:cNvPr>
          <p:cNvSpPr>
            <a:spLocks noGrp="1"/>
          </p:cNvSpPr>
          <p:nvPr>
            <p:ph type="sldNum" sz="quarter" idx="12"/>
          </p:nvPr>
        </p:nvSpPr>
        <p:spPr/>
        <p:txBody>
          <a:bodyPr/>
          <a:lstStyle/>
          <a:p>
            <a:fld id="{71863461-EB05-4E8D-B5A4-DE3EFEA7D878}" type="slidenum">
              <a:rPr lang="ru-RU" smtClean="0"/>
              <a:t>‹#›</a:t>
            </a:fld>
            <a:endParaRPr lang="ru-RU"/>
          </a:p>
        </p:txBody>
      </p:sp>
    </p:spTree>
    <p:extLst>
      <p:ext uri="{BB962C8B-B14F-4D97-AF65-F5344CB8AC3E}">
        <p14:creationId xmlns:p14="http://schemas.microsoft.com/office/powerpoint/2010/main" val="3812288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F38A6F-7094-C22C-F2F4-DB4F01B7AB6E}"/>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9232517-16BA-6AEE-49FC-751AE5AA9B4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D4A892A-8F5C-648C-9BE6-E0B8A8A3A0F5}"/>
              </a:ext>
            </a:extLst>
          </p:cNvPr>
          <p:cNvSpPr>
            <a:spLocks noGrp="1"/>
          </p:cNvSpPr>
          <p:nvPr>
            <p:ph type="dt" sz="half" idx="10"/>
          </p:nvPr>
        </p:nvSpPr>
        <p:spPr/>
        <p:txBody>
          <a:bodyPr/>
          <a:lstStyle/>
          <a:p>
            <a:fld id="{00327B90-C158-4FD5-A16F-B78D1EC263BF}" type="datetimeFigureOut">
              <a:rPr lang="ru-RU" smtClean="0"/>
              <a:t>30.11.2022</a:t>
            </a:fld>
            <a:endParaRPr lang="ru-RU"/>
          </a:p>
        </p:txBody>
      </p:sp>
      <p:sp>
        <p:nvSpPr>
          <p:cNvPr id="5" name="Нижний колонтитул 4">
            <a:extLst>
              <a:ext uri="{FF2B5EF4-FFF2-40B4-BE49-F238E27FC236}">
                <a16:creationId xmlns:a16="http://schemas.microsoft.com/office/drawing/2014/main" id="{8E7BCC29-4B92-3E72-F1BF-82D546213D4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00D4F0D-3F03-A496-C42F-BBCAC0BDABBA}"/>
              </a:ext>
            </a:extLst>
          </p:cNvPr>
          <p:cNvSpPr>
            <a:spLocks noGrp="1"/>
          </p:cNvSpPr>
          <p:nvPr>
            <p:ph type="sldNum" sz="quarter" idx="12"/>
          </p:nvPr>
        </p:nvSpPr>
        <p:spPr/>
        <p:txBody>
          <a:bodyPr/>
          <a:lstStyle/>
          <a:p>
            <a:fld id="{71863461-EB05-4E8D-B5A4-DE3EFEA7D878}" type="slidenum">
              <a:rPr lang="ru-RU" smtClean="0"/>
              <a:t>‹#›</a:t>
            </a:fld>
            <a:endParaRPr lang="ru-RU"/>
          </a:p>
        </p:txBody>
      </p:sp>
    </p:spTree>
    <p:extLst>
      <p:ext uri="{BB962C8B-B14F-4D97-AF65-F5344CB8AC3E}">
        <p14:creationId xmlns:p14="http://schemas.microsoft.com/office/powerpoint/2010/main" val="2761707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D8EA38F-2C76-D379-4573-7550DFDFA157}"/>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25228CB2-48FC-1935-223B-3B448B270A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33F5C771-945A-F4B3-654C-FA106CC956AB}"/>
              </a:ext>
            </a:extLst>
          </p:cNvPr>
          <p:cNvSpPr>
            <a:spLocks noGrp="1"/>
          </p:cNvSpPr>
          <p:nvPr>
            <p:ph type="dt" sz="half" idx="10"/>
          </p:nvPr>
        </p:nvSpPr>
        <p:spPr/>
        <p:txBody>
          <a:bodyPr/>
          <a:lstStyle/>
          <a:p>
            <a:fld id="{00327B90-C158-4FD5-A16F-B78D1EC263BF}" type="datetimeFigureOut">
              <a:rPr lang="ru-RU" smtClean="0"/>
              <a:t>30.11.2022</a:t>
            </a:fld>
            <a:endParaRPr lang="ru-RU"/>
          </a:p>
        </p:txBody>
      </p:sp>
      <p:sp>
        <p:nvSpPr>
          <p:cNvPr id="5" name="Нижний колонтитул 4">
            <a:extLst>
              <a:ext uri="{FF2B5EF4-FFF2-40B4-BE49-F238E27FC236}">
                <a16:creationId xmlns:a16="http://schemas.microsoft.com/office/drawing/2014/main" id="{6FE9AA31-263D-A362-368C-A4894366C51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2085FF6-CE4C-CB1D-22EA-ABEEE39B228A}"/>
              </a:ext>
            </a:extLst>
          </p:cNvPr>
          <p:cNvSpPr>
            <a:spLocks noGrp="1"/>
          </p:cNvSpPr>
          <p:nvPr>
            <p:ph type="sldNum" sz="quarter" idx="12"/>
          </p:nvPr>
        </p:nvSpPr>
        <p:spPr/>
        <p:txBody>
          <a:bodyPr/>
          <a:lstStyle/>
          <a:p>
            <a:fld id="{71863461-EB05-4E8D-B5A4-DE3EFEA7D878}" type="slidenum">
              <a:rPr lang="ru-RU" smtClean="0"/>
              <a:t>‹#›</a:t>
            </a:fld>
            <a:endParaRPr lang="ru-RU"/>
          </a:p>
        </p:txBody>
      </p:sp>
    </p:spTree>
    <p:extLst>
      <p:ext uri="{BB962C8B-B14F-4D97-AF65-F5344CB8AC3E}">
        <p14:creationId xmlns:p14="http://schemas.microsoft.com/office/powerpoint/2010/main" val="4091302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3D589C-47D5-D9C0-C2AF-97C7ECC0204A}"/>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45F9F965-8E6B-A7C7-EC09-E0B6D0B58DF7}"/>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95589934-1CD1-40C8-80BB-2BA0FC298E60}"/>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BF885124-257B-9A8C-5083-C5C23EB3FA42}"/>
              </a:ext>
            </a:extLst>
          </p:cNvPr>
          <p:cNvSpPr>
            <a:spLocks noGrp="1"/>
          </p:cNvSpPr>
          <p:nvPr>
            <p:ph type="dt" sz="half" idx="10"/>
          </p:nvPr>
        </p:nvSpPr>
        <p:spPr/>
        <p:txBody>
          <a:bodyPr/>
          <a:lstStyle/>
          <a:p>
            <a:fld id="{00327B90-C158-4FD5-A16F-B78D1EC263BF}" type="datetimeFigureOut">
              <a:rPr lang="ru-RU" smtClean="0"/>
              <a:t>30.11.2022</a:t>
            </a:fld>
            <a:endParaRPr lang="ru-RU"/>
          </a:p>
        </p:txBody>
      </p:sp>
      <p:sp>
        <p:nvSpPr>
          <p:cNvPr id="6" name="Нижний колонтитул 5">
            <a:extLst>
              <a:ext uri="{FF2B5EF4-FFF2-40B4-BE49-F238E27FC236}">
                <a16:creationId xmlns:a16="http://schemas.microsoft.com/office/drawing/2014/main" id="{2CA66AF7-4345-DCC6-DA27-DB786D2297A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00C135F1-2780-FA0B-CEDF-C7C6B9AB5B76}"/>
              </a:ext>
            </a:extLst>
          </p:cNvPr>
          <p:cNvSpPr>
            <a:spLocks noGrp="1"/>
          </p:cNvSpPr>
          <p:nvPr>
            <p:ph type="sldNum" sz="quarter" idx="12"/>
          </p:nvPr>
        </p:nvSpPr>
        <p:spPr/>
        <p:txBody>
          <a:bodyPr/>
          <a:lstStyle/>
          <a:p>
            <a:fld id="{71863461-EB05-4E8D-B5A4-DE3EFEA7D878}" type="slidenum">
              <a:rPr lang="ru-RU" smtClean="0"/>
              <a:t>‹#›</a:t>
            </a:fld>
            <a:endParaRPr lang="ru-RU"/>
          </a:p>
        </p:txBody>
      </p:sp>
    </p:spTree>
    <p:extLst>
      <p:ext uri="{BB962C8B-B14F-4D97-AF65-F5344CB8AC3E}">
        <p14:creationId xmlns:p14="http://schemas.microsoft.com/office/powerpoint/2010/main" val="3355530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0167C5-388D-94B9-46D2-5BDE4E4B1040}"/>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252A3598-E775-2F62-6E6C-22A69BB078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22BD5EC6-32B3-F731-978A-05913F4ECD5A}"/>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0F1C210F-4CD8-29D0-20A3-DD7DD0A4F9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2E2EEA1-0C81-98EB-3F0A-A09FB3B5CBAD}"/>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ECCD334E-69C8-4C4D-4F2F-94A910677B42}"/>
              </a:ext>
            </a:extLst>
          </p:cNvPr>
          <p:cNvSpPr>
            <a:spLocks noGrp="1"/>
          </p:cNvSpPr>
          <p:nvPr>
            <p:ph type="dt" sz="half" idx="10"/>
          </p:nvPr>
        </p:nvSpPr>
        <p:spPr/>
        <p:txBody>
          <a:bodyPr/>
          <a:lstStyle/>
          <a:p>
            <a:fld id="{00327B90-C158-4FD5-A16F-B78D1EC263BF}" type="datetimeFigureOut">
              <a:rPr lang="ru-RU" smtClean="0"/>
              <a:t>30.11.2022</a:t>
            </a:fld>
            <a:endParaRPr lang="ru-RU"/>
          </a:p>
        </p:txBody>
      </p:sp>
      <p:sp>
        <p:nvSpPr>
          <p:cNvPr id="8" name="Нижний колонтитул 7">
            <a:extLst>
              <a:ext uri="{FF2B5EF4-FFF2-40B4-BE49-F238E27FC236}">
                <a16:creationId xmlns:a16="http://schemas.microsoft.com/office/drawing/2014/main" id="{CB618E9C-1D46-8E2E-BA64-571BF2FC210C}"/>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512BDB70-E3DB-CB6C-671D-DF43FBFB088C}"/>
              </a:ext>
            </a:extLst>
          </p:cNvPr>
          <p:cNvSpPr>
            <a:spLocks noGrp="1"/>
          </p:cNvSpPr>
          <p:nvPr>
            <p:ph type="sldNum" sz="quarter" idx="12"/>
          </p:nvPr>
        </p:nvSpPr>
        <p:spPr/>
        <p:txBody>
          <a:bodyPr/>
          <a:lstStyle/>
          <a:p>
            <a:fld id="{71863461-EB05-4E8D-B5A4-DE3EFEA7D878}" type="slidenum">
              <a:rPr lang="ru-RU" smtClean="0"/>
              <a:t>‹#›</a:t>
            </a:fld>
            <a:endParaRPr lang="ru-RU"/>
          </a:p>
        </p:txBody>
      </p:sp>
    </p:spTree>
    <p:extLst>
      <p:ext uri="{BB962C8B-B14F-4D97-AF65-F5344CB8AC3E}">
        <p14:creationId xmlns:p14="http://schemas.microsoft.com/office/powerpoint/2010/main" val="504840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890360-4E2B-F544-6C64-96F54DF35B16}"/>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814F0D74-B834-B7F1-72A6-A5D5C8FDD251}"/>
              </a:ext>
            </a:extLst>
          </p:cNvPr>
          <p:cNvSpPr>
            <a:spLocks noGrp="1"/>
          </p:cNvSpPr>
          <p:nvPr>
            <p:ph type="dt" sz="half" idx="10"/>
          </p:nvPr>
        </p:nvSpPr>
        <p:spPr/>
        <p:txBody>
          <a:bodyPr/>
          <a:lstStyle/>
          <a:p>
            <a:fld id="{00327B90-C158-4FD5-A16F-B78D1EC263BF}" type="datetimeFigureOut">
              <a:rPr lang="ru-RU" smtClean="0"/>
              <a:t>30.11.2022</a:t>
            </a:fld>
            <a:endParaRPr lang="ru-RU"/>
          </a:p>
        </p:txBody>
      </p:sp>
      <p:sp>
        <p:nvSpPr>
          <p:cNvPr id="4" name="Нижний колонтитул 3">
            <a:extLst>
              <a:ext uri="{FF2B5EF4-FFF2-40B4-BE49-F238E27FC236}">
                <a16:creationId xmlns:a16="http://schemas.microsoft.com/office/drawing/2014/main" id="{198A4A68-58B5-8ABC-D24A-9F1167A7AC31}"/>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6D4C9339-EFC9-84C2-119A-D99B9906466B}"/>
              </a:ext>
            </a:extLst>
          </p:cNvPr>
          <p:cNvSpPr>
            <a:spLocks noGrp="1"/>
          </p:cNvSpPr>
          <p:nvPr>
            <p:ph type="sldNum" sz="quarter" idx="12"/>
          </p:nvPr>
        </p:nvSpPr>
        <p:spPr/>
        <p:txBody>
          <a:bodyPr/>
          <a:lstStyle/>
          <a:p>
            <a:fld id="{71863461-EB05-4E8D-B5A4-DE3EFEA7D878}" type="slidenum">
              <a:rPr lang="ru-RU" smtClean="0"/>
              <a:t>‹#›</a:t>
            </a:fld>
            <a:endParaRPr lang="ru-RU"/>
          </a:p>
        </p:txBody>
      </p:sp>
    </p:spTree>
    <p:extLst>
      <p:ext uri="{BB962C8B-B14F-4D97-AF65-F5344CB8AC3E}">
        <p14:creationId xmlns:p14="http://schemas.microsoft.com/office/powerpoint/2010/main" val="710384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01AD60FE-1552-824C-5460-5F3AD094374E}"/>
              </a:ext>
            </a:extLst>
          </p:cNvPr>
          <p:cNvSpPr>
            <a:spLocks noGrp="1"/>
          </p:cNvSpPr>
          <p:nvPr>
            <p:ph type="dt" sz="half" idx="10"/>
          </p:nvPr>
        </p:nvSpPr>
        <p:spPr/>
        <p:txBody>
          <a:bodyPr/>
          <a:lstStyle/>
          <a:p>
            <a:fld id="{00327B90-C158-4FD5-A16F-B78D1EC263BF}" type="datetimeFigureOut">
              <a:rPr lang="ru-RU" smtClean="0"/>
              <a:t>30.11.2022</a:t>
            </a:fld>
            <a:endParaRPr lang="ru-RU"/>
          </a:p>
        </p:txBody>
      </p:sp>
      <p:sp>
        <p:nvSpPr>
          <p:cNvPr id="3" name="Нижний колонтитул 2">
            <a:extLst>
              <a:ext uri="{FF2B5EF4-FFF2-40B4-BE49-F238E27FC236}">
                <a16:creationId xmlns:a16="http://schemas.microsoft.com/office/drawing/2014/main" id="{69FD8693-7A36-3998-7A87-0673FCD225D2}"/>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EB18678A-9FC4-118E-127B-F8877A3E4DFB}"/>
              </a:ext>
            </a:extLst>
          </p:cNvPr>
          <p:cNvSpPr>
            <a:spLocks noGrp="1"/>
          </p:cNvSpPr>
          <p:nvPr>
            <p:ph type="sldNum" sz="quarter" idx="12"/>
          </p:nvPr>
        </p:nvSpPr>
        <p:spPr/>
        <p:txBody>
          <a:bodyPr/>
          <a:lstStyle/>
          <a:p>
            <a:fld id="{71863461-EB05-4E8D-B5A4-DE3EFEA7D878}" type="slidenum">
              <a:rPr lang="ru-RU" smtClean="0"/>
              <a:t>‹#›</a:t>
            </a:fld>
            <a:endParaRPr lang="ru-RU"/>
          </a:p>
        </p:txBody>
      </p:sp>
    </p:spTree>
    <p:extLst>
      <p:ext uri="{BB962C8B-B14F-4D97-AF65-F5344CB8AC3E}">
        <p14:creationId xmlns:p14="http://schemas.microsoft.com/office/powerpoint/2010/main" val="3439431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826367-A99B-E05C-397F-5D8E5E45283E}"/>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A8322BCA-DEDD-10B5-4EBC-11A44B530C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9DDACDF-185B-5211-5EA1-6520874275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407624B-8BDC-ED2E-207F-1586141BDB86}"/>
              </a:ext>
            </a:extLst>
          </p:cNvPr>
          <p:cNvSpPr>
            <a:spLocks noGrp="1"/>
          </p:cNvSpPr>
          <p:nvPr>
            <p:ph type="dt" sz="half" idx="10"/>
          </p:nvPr>
        </p:nvSpPr>
        <p:spPr/>
        <p:txBody>
          <a:bodyPr/>
          <a:lstStyle/>
          <a:p>
            <a:fld id="{00327B90-C158-4FD5-A16F-B78D1EC263BF}" type="datetimeFigureOut">
              <a:rPr lang="ru-RU" smtClean="0"/>
              <a:t>30.11.2022</a:t>
            </a:fld>
            <a:endParaRPr lang="ru-RU"/>
          </a:p>
        </p:txBody>
      </p:sp>
      <p:sp>
        <p:nvSpPr>
          <p:cNvPr id="6" name="Нижний колонтитул 5">
            <a:extLst>
              <a:ext uri="{FF2B5EF4-FFF2-40B4-BE49-F238E27FC236}">
                <a16:creationId xmlns:a16="http://schemas.microsoft.com/office/drawing/2014/main" id="{273F213E-392B-8503-6B78-5DEFC8A0550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8725AEF-7A60-A249-E0B2-2669CA16D3AD}"/>
              </a:ext>
            </a:extLst>
          </p:cNvPr>
          <p:cNvSpPr>
            <a:spLocks noGrp="1"/>
          </p:cNvSpPr>
          <p:nvPr>
            <p:ph type="sldNum" sz="quarter" idx="12"/>
          </p:nvPr>
        </p:nvSpPr>
        <p:spPr/>
        <p:txBody>
          <a:bodyPr/>
          <a:lstStyle/>
          <a:p>
            <a:fld id="{71863461-EB05-4E8D-B5A4-DE3EFEA7D878}" type="slidenum">
              <a:rPr lang="ru-RU" smtClean="0"/>
              <a:t>‹#›</a:t>
            </a:fld>
            <a:endParaRPr lang="ru-RU"/>
          </a:p>
        </p:txBody>
      </p:sp>
    </p:spTree>
    <p:extLst>
      <p:ext uri="{BB962C8B-B14F-4D97-AF65-F5344CB8AC3E}">
        <p14:creationId xmlns:p14="http://schemas.microsoft.com/office/powerpoint/2010/main" val="108526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A42CC00-FA00-4F5B-9F19-7F236B7808A4}"/>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4685D315-1EF3-78C8-07D4-C28D55831A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66D28280-59C7-19B6-FCEF-83955BEDB2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2859408-6365-77B7-DD6E-71AB595FBDD9}"/>
              </a:ext>
            </a:extLst>
          </p:cNvPr>
          <p:cNvSpPr>
            <a:spLocks noGrp="1"/>
          </p:cNvSpPr>
          <p:nvPr>
            <p:ph type="dt" sz="half" idx="10"/>
          </p:nvPr>
        </p:nvSpPr>
        <p:spPr/>
        <p:txBody>
          <a:bodyPr/>
          <a:lstStyle/>
          <a:p>
            <a:fld id="{00327B90-C158-4FD5-A16F-B78D1EC263BF}" type="datetimeFigureOut">
              <a:rPr lang="ru-RU" smtClean="0"/>
              <a:t>30.11.2022</a:t>
            </a:fld>
            <a:endParaRPr lang="ru-RU"/>
          </a:p>
        </p:txBody>
      </p:sp>
      <p:sp>
        <p:nvSpPr>
          <p:cNvPr id="6" name="Нижний колонтитул 5">
            <a:extLst>
              <a:ext uri="{FF2B5EF4-FFF2-40B4-BE49-F238E27FC236}">
                <a16:creationId xmlns:a16="http://schemas.microsoft.com/office/drawing/2014/main" id="{7DDBFA3F-57A6-ECC1-3DF9-E7CA4DCFF7A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56B0573-EF31-E7BC-B78B-E87F973CEFBF}"/>
              </a:ext>
            </a:extLst>
          </p:cNvPr>
          <p:cNvSpPr>
            <a:spLocks noGrp="1"/>
          </p:cNvSpPr>
          <p:nvPr>
            <p:ph type="sldNum" sz="quarter" idx="12"/>
          </p:nvPr>
        </p:nvSpPr>
        <p:spPr/>
        <p:txBody>
          <a:bodyPr/>
          <a:lstStyle/>
          <a:p>
            <a:fld id="{71863461-EB05-4E8D-B5A4-DE3EFEA7D878}" type="slidenum">
              <a:rPr lang="ru-RU" smtClean="0"/>
              <a:t>‹#›</a:t>
            </a:fld>
            <a:endParaRPr lang="ru-RU"/>
          </a:p>
        </p:txBody>
      </p:sp>
    </p:spTree>
    <p:extLst>
      <p:ext uri="{BB962C8B-B14F-4D97-AF65-F5344CB8AC3E}">
        <p14:creationId xmlns:p14="http://schemas.microsoft.com/office/powerpoint/2010/main" val="4134823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5D709D-EB84-4E21-F1E9-6E8C177C6F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A44FAAE9-A999-A4F8-0676-1BF256FB82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C0233D8-C7B3-9A65-E3AA-E32168525C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327B90-C158-4FD5-A16F-B78D1EC263BF}" type="datetimeFigureOut">
              <a:rPr lang="ru-RU" smtClean="0"/>
              <a:t>30.11.2022</a:t>
            </a:fld>
            <a:endParaRPr lang="ru-RU"/>
          </a:p>
        </p:txBody>
      </p:sp>
      <p:sp>
        <p:nvSpPr>
          <p:cNvPr id="5" name="Нижний колонтитул 4">
            <a:extLst>
              <a:ext uri="{FF2B5EF4-FFF2-40B4-BE49-F238E27FC236}">
                <a16:creationId xmlns:a16="http://schemas.microsoft.com/office/drawing/2014/main" id="{A73E5997-59C1-71AD-369C-B12E3D9504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A323ED18-4774-FCE7-24DF-00A0C0FF3E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863461-EB05-4E8D-B5A4-DE3EFEA7D878}" type="slidenum">
              <a:rPr lang="ru-RU" smtClean="0"/>
              <a:t>‹#›</a:t>
            </a:fld>
            <a:endParaRPr lang="ru-RU"/>
          </a:p>
        </p:txBody>
      </p:sp>
    </p:spTree>
    <p:extLst>
      <p:ext uri="{BB962C8B-B14F-4D97-AF65-F5344CB8AC3E}">
        <p14:creationId xmlns:p14="http://schemas.microsoft.com/office/powerpoint/2010/main" val="1202438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25AB41-40C2-F7E1-7D15-98210174080A}"/>
              </a:ext>
            </a:extLst>
          </p:cNvPr>
          <p:cNvSpPr>
            <a:spLocks noGrp="1"/>
          </p:cNvSpPr>
          <p:nvPr>
            <p:ph type="ctrTitle"/>
          </p:nvPr>
        </p:nvSpPr>
        <p:spPr/>
        <p:txBody>
          <a:bodyPr>
            <a:normAutofit/>
          </a:bodyPr>
          <a:lstStyle/>
          <a:p>
            <a:r>
              <a:rPr lang="ru-RU" sz="3200" dirty="0"/>
              <a:t>Аналитический отчет по результатам анализа муниципальных программ (подпрограмм), направленных на поддержку СОНКО в Чувашской Республике, действующих на 2022 год</a:t>
            </a:r>
          </a:p>
        </p:txBody>
      </p:sp>
      <p:sp>
        <p:nvSpPr>
          <p:cNvPr id="3" name="Подзаголовок 2">
            <a:extLst>
              <a:ext uri="{FF2B5EF4-FFF2-40B4-BE49-F238E27FC236}">
                <a16:creationId xmlns:a16="http://schemas.microsoft.com/office/drawing/2014/main" id="{379288BA-F5FD-58E1-D656-FEF487AE261D}"/>
              </a:ext>
            </a:extLst>
          </p:cNvPr>
          <p:cNvSpPr>
            <a:spLocks noGrp="1"/>
          </p:cNvSpPr>
          <p:nvPr>
            <p:ph type="subTitle" idx="1"/>
          </p:nvPr>
        </p:nvSpPr>
        <p:spPr/>
        <p:txBody>
          <a:bodyPr/>
          <a:lstStyle/>
          <a:p>
            <a:r>
              <a:rPr lang="ru-RU" dirty="0"/>
              <a:t>Методические рекомендации по обеспечению доступа СОНКО Чувашской Республики к бюджетным средствам</a:t>
            </a:r>
          </a:p>
        </p:txBody>
      </p:sp>
      <p:sp>
        <p:nvSpPr>
          <p:cNvPr id="5" name="TextBox 4">
            <a:extLst>
              <a:ext uri="{FF2B5EF4-FFF2-40B4-BE49-F238E27FC236}">
                <a16:creationId xmlns:a16="http://schemas.microsoft.com/office/drawing/2014/main" id="{F40AFC99-9CC3-5F72-B972-198FB2D49412}"/>
              </a:ext>
            </a:extLst>
          </p:cNvPr>
          <p:cNvSpPr txBox="1"/>
          <p:nvPr/>
        </p:nvSpPr>
        <p:spPr>
          <a:xfrm>
            <a:off x="5800725" y="5463566"/>
            <a:ext cx="6094268" cy="969496"/>
          </a:xfrm>
          <a:prstGeom prst="rect">
            <a:avLst/>
          </a:prstGeom>
          <a:noFill/>
        </p:spPr>
        <p:txBody>
          <a:bodyPr wrap="square">
            <a:spAutoFit/>
          </a:bodyPr>
          <a:lstStyle/>
          <a:p>
            <a:pPr algn="r"/>
            <a:r>
              <a:rPr lang="ru-RU" sz="1800" i="1" u="sng" dirty="0">
                <a:effectLst/>
                <a:latin typeface="Times New Roman" panose="02020603050405020304" pitchFamily="18" charset="0"/>
                <a:ea typeface="Calibri" panose="020F0502020204030204" pitchFamily="34" charset="0"/>
                <a:cs typeface="Times New Roman" panose="02020603050405020304" pitchFamily="18" charset="0"/>
              </a:rPr>
              <a:t>Пермская региональная общественная организация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r"/>
            <a:r>
              <a:rPr lang="ru-RU" sz="1800" i="1" u="sng" dirty="0">
                <a:effectLst/>
                <a:latin typeface="Times New Roman" panose="02020603050405020304" pitchFamily="18" charset="0"/>
                <a:ea typeface="Calibri" panose="020F0502020204030204" pitchFamily="34" charset="0"/>
                <a:cs typeface="Times New Roman" panose="02020603050405020304" pitchFamily="18" charset="0"/>
              </a:rPr>
              <a:t>"Бюро гражданских компетенций«</a:t>
            </a:r>
          </a:p>
          <a:p>
            <a:pPr algn="r">
              <a:spcBef>
                <a:spcPts val="600"/>
              </a:spcBef>
            </a:pPr>
            <a:r>
              <a:rPr lang="ru-RU" sz="1600" dirty="0">
                <a:effectLst/>
                <a:latin typeface="Times New Roman" panose="02020603050405020304" pitchFamily="18" charset="0"/>
                <a:ea typeface="Calibri" panose="020F0502020204030204" pitchFamily="34" charset="0"/>
              </a:rPr>
              <a:t>Декабрь 2022</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92717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5CAD00-BB98-45EF-CEB9-352B680D2D71}"/>
              </a:ext>
            </a:extLst>
          </p:cNvPr>
          <p:cNvSpPr>
            <a:spLocks noGrp="1"/>
          </p:cNvSpPr>
          <p:nvPr>
            <p:ph type="title"/>
          </p:nvPr>
        </p:nvSpPr>
        <p:spPr/>
        <p:txBody>
          <a:bodyPr>
            <a:normAutofit/>
          </a:bodyPr>
          <a:lstStyle/>
          <a:p>
            <a:r>
              <a:rPr lang="ru-RU" sz="3200" dirty="0"/>
              <a:t>Муниципальные программы (подпрограммы) по поддержке СОНКО в Чувашской Республике</a:t>
            </a:r>
          </a:p>
        </p:txBody>
      </p:sp>
      <p:sp>
        <p:nvSpPr>
          <p:cNvPr id="3" name="Объект 2">
            <a:extLst>
              <a:ext uri="{FF2B5EF4-FFF2-40B4-BE49-F238E27FC236}">
                <a16:creationId xmlns:a16="http://schemas.microsoft.com/office/drawing/2014/main" id="{4A13C765-EA8F-3A3F-8D41-D2360B7D1299}"/>
              </a:ext>
            </a:extLst>
          </p:cNvPr>
          <p:cNvSpPr>
            <a:spLocks noGrp="1"/>
          </p:cNvSpPr>
          <p:nvPr>
            <p:ph idx="1"/>
          </p:nvPr>
        </p:nvSpPr>
        <p:spPr/>
        <p:txBody>
          <a:bodyPr>
            <a:normAutofit fontScale="77500" lnSpcReduction="20000"/>
          </a:bodyPr>
          <a:lstStyle/>
          <a:p>
            <a:r>
              <a:rPr lang="ru-RU" dirty="0"/>
              <a:t>Период анализа: октябрь – ноябрь 2022 года</a:t>
            </a:r>
          </a:p>
          <a:p>
            <a:r>
              <a:rPr lang="ru-RU" dirty="0"/>
              <a:t>Материалы: муниципальные программы (подпрограммы) двенадцати (12-ти) муниципалитетов (МО) Республики</a:t>
            </a:r>
          </a:p>
          <a:p>
            <a:pPr lvl="1"/>
            <a:r>
              <a:rPr lang="ru-RU" dirty="0"/>
              <a:t>Аликовский район, Козловский район, Красноармейский муниципальный округ, Моргаушский район, Урмарский район, Цивильский район, Шумерлинский муниципальный округ, Ядринский район, Яльчикский район, г. Новочебоксарск, г. Чебоксары, г. Шумерля.</a:t>
            </a:r>
          </a:p>
          <a:p>
            <a:r>
              <a:rPr lang="ru-RU" dirty="0"/>
              <a:t>Тесты муниципальных программ (подпрограмм) взяты с официальных сайтов МО</a:t>
            </a:r>
          </a:p>
          <a:p>
            <a:r>
              <a:rPr lang="ru-RU" dirty="0"/>
              <a:t>В одиннадцати МО подпрограммы по поддержке СОНКО включены в муниципальные программы «Социальная поддержка граждан», в Шумерлинском муниципальном округе – в муниципальную программу «Экономическое развитие»</a:t>
            </a:r>
          </a:p>
          <a:p>
            <a:r>
              <a:rPr lang="ru-RU" dirty="0"/>
              <a:t>Есть другие муниципальные программы (подпрограммы), в рамках которых оказывается (может оказываться) поддержка СОНКО</a:t>
            </a:r>
          </a:p>
          <a:p>
            <a:r>
              <a:rPr lang="ru-RU" dirty="0"/>
              <a:t>Есть подпрограммы по поддержке СОНКО в других МО, но получить их с официальных сайтов не удалось</a:t>
            </a:r>
          </a:p>
        </p:txBody>
      </p:sp>
    </p:spTree>
    <p:extLst>
      <p:ext uri="{BB962C8B-B14F-4D97-AF65-F5344CB8AC3E}">
        <p14:creationId xmlns:p14="http://schemas.microsoft.com/office/powerpoint/2010/main" val="3877635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5BB1E7-064E-FCE4-A23E-2BC23E1FFB30}"/>
              </a:ext>
            </a:extLst>
          </p:cNvPr>
          <p:cNvSpPr>
            <a:spLocks noGrp="1"/>
          </p:cNvSpPr>
          <p:nvPr>
            <p:ph type="title"/>
          </p:nvPr>
        </p:nvSpPr>
        <p:spPr>
          <a:xfrm>
            <a:off x="838200" y="365126"/>
            <a:ext cx="10515600" cy="393410"/>
          </a:xfrm>
        </p:spPr>
        <p:txBody>
          <a:bodyPr>
            <a:noAutofit/>
          </a:bodyPr>
          <a:lstStyle/>
          <a:p>
            <a:r>
              <a:rPr lang="ru-RU" sz="3200" dirty="0"/>
              <a:t>Методология анализа </a:t>
            </a:r>
          </a:p>
        </p:txBody>
      </p:sp>
      <p:sp>
        <p:nvSpPr>
          <p:cNvPr id="3" name="Объект 2">
            <a:extLst>
              <a:ext uri="{FF2B5EF4-FFF2-40B4-BE49-F238E27FC236}">
                <a16:creationId xmlns:a16="http://schemas.microsoft.com/office/drawing/2014/main" id="{D84F56C6-FBE3-102F-3E12-8D996BE71C00}"/>
              </a:ext>
            </a:extLst>
          </p:cNvPr>
          <p:cNvSpPr>
            <a:spLocks noGrp="1"/>
          </p:cNvSpPr>
          <p:nvPr>
            <p:ph idx="1"/>
          </p:nvPr>
        </p:nvSpPr>
        <p:spPr>
          <a:xfrm>
            <a:off x="838200" y="1070264"/>
            <a:ext cx="10515600" cy="5106699"/>
          </a:xfrm>
        </p:spPr>
        <p:txBody>
          <a:bodyPr>
            <a:noAutofit/>
          </a:bodyPr>
          <a:lstStyle/>
          <a:p>
            <a:pPr marL="0" indent="0">
              <a:spcBef>
                <a:spcPts val="0"/>
              </a:spcBef>
              <a:spcAft>
                <a:spcPts val="200"/>
              </a:spcAft>
              <a:buNone/>
            </a:pPr>
            <a:r>
              <a:rPr lang="ru-RU" sz="1600" dirty="0"/>
              <a:t>Анализ был проведен на предмет оценки качества муниципального программирования поддержки СОНКО муниципальными образованиями Чувашской Республики с целью представления его актуального состояния и возможного развития, в том числе, для содействия обеспечению доступа СОНКО Чувашской Республики к бюджетным средствам.</a:t>
            </a:r>
          </a:p>
          <a:p>
            <a:pPr>
              <a:spcBef>
                <a:spcPts val="0"/>
              </a:spcBef>
              <a:spcAft>
                <a:spcPts val="200"/>
              </a:spcAft>
            </a:pPr>
            <a:r>
              <a:rPr lang="ru-RU" sz="1600" dirty="0"/>
              <a:t>Принципы анализа: </a:t>
            </a:r>
          </a:p>
          <a:p>
            <a:pPr lvl="1">
              <a:spcBef>
                <a:spcPts val="0"/>
              </a:spcBef>
              <a:spcAft>
                <a:spcPts val="200"/>
              </a:spcAft>
            </a:pPr>
            <a:r>
              <a:rPr lang="ru-RU" sz="1300" dirty="0"/>
              <a:t>определение конкретных, измеримых и достижимых целей программы;</a:t>
            </a:r>
          </a:p>
          <a:p>
            <a:pPr lvl="1">
              <a:spcBef>
                <a:spcPts val="0"/>
              </a:spcBef>
              <a:spcAft>
                <a:spcPts val="200"/>
              </a:spcAft>
            </a:pPr>
            <a:r>
              <a:rPr lang="ru-RU" sz="1300" dirty="0"/>
              <a:t>формулирование задач программы, необходимых и достаточных для достижения целей программы;</a:t>
            </a:r>
          </a:p>
          <a:p>
            <a:pPr lvl="1">
              <a:spcBef>
                <a:spcPts val="0"/>
              </a:spcBef>
              <a:spcAft>
                <a:spcPts val="200"/>
              </a:spcAft>
            </a:pPr>
            <a:r>
              <a:rPr lang="ru-RU" sz="1300" dirty="0"/>
              <a:t>установление измеримых результатов реализации программы (конечных и непосредственных результатов);</a:t>
            </a:r>
          </a:p>
          <a:p>
            <a:pPr lvl="1">
              <a:spcBef>
                <a:spcPts val="0"/>
              </a:spcBef>
              <a:spcAft>
                <a:spcPts val="200"/>
              </a:spcAft>
            </a:pPr>
            <a:r>
              <a:rPr lang="ru-RU" sz="1300" dirty="0"/>
              <a:t>интеграция регулятивных и финансовых инструментов для достижения целей программы;</a:t>
            </a:r>
          </a:p>
          <a:p>
            <a:pPr lvl="1">
              <a:spcBef>
                <a:spcPts val="0"/>
              </a:spcBef>
              <a:spcAft>
                <a:spcPts val="200"/>
              </a:spcAft>
            </a:pPr>
            <a:r>
              <a:rPr lang="ru-RU" sz="1300" dirty="0"/>
              <a:t>обеспечение прозрачности и конкурсной основы оказания поддержки СОНКО.</a:t>
            </a:r>
          </a:p>
          <a:p>
            <a:pPr>
              <a:spcBef>
                <a:spcPts val="0"/>
              </a:spcBef>
              <a:spcAft>
                <a:spcPts val="200"/>
              </a:spcAft>
            </a:pPr>
            <a:r>
              <a:rPr lang="ru-RU" sz="1600" dirty="0"/>
              <a:t>Набор параметров для анализа: </a:t>
            </a:r>
          </a:p>
          <a:p>
            <a:pPr lvl="1">
              <a:spcBef>
                <a:spcPts val="0"/>
              </a:spcBef>
              <a:spcAft>
                <a:spcPts val="200"/>
              </a:spcAft>
            </a:pPr>
            <a:r>
              <a:rPr lang="ru-RU" sz="1300" dirty="0"/>
              <a:t>Наличие программы (подпрограммы).</a:t>
            </a:r>
          </a:p>
          <a:p>
            <a:pPr lvl="1">
              <a:spcBef>
                <a:spcPts val="0"/>
              </a:spcBef>
              <a:spcAft>
                <a:spcPts val="200"/>
              </a:spcAft>
            </a:pPr>
            <a:r>
              <a:rPr lang="ru-RU" sz="1300" dirty="0"/>
              <a:t>Наличие мероприятий по реализации различных форм поддержки СОНКО, предусмотренных 7-ФЗ (О некоммерческих организациях) и соответствующим законом Чувашской республики, N 61 от 15 сентября 2011 года (финансовая, имущественная, информационная, консультационная поддержка, в области профессионального обучения и дополнительного профессионального образования, закупки и пр.).</a:t>
            </a:r>
          </a:p>
          <a:p>
            <a:pPr lvl="1">
              <a:spcBef>
                <a:spcPts val="0"/>
              </a:spcBef>
              <a:spcAft>
                <a:spcPts val="200"/>
              </a:spcAft>
            </a:pPr>
            <a:r>
              <a:rPr lang="ru-RU" sz="1300" dirty="0"/>
              <a:t>Соотнесенность муниципальных программ (подпрограмм) по поддержке СОНКО в Чувашской Республике с ключевыми параметрами подпрограммы "Поддержка социально ориентированных некоммерческих организаций в Чувашской Республике" государственной программы Чувашской Республики "Социальная поддержка граждан" (Постановление Кабинета Министров Чувашской Республики от 26.12.2018 N 542). </a:t>
            </a:r>
          </a:p>
          <a:p>
            <a:pPr lvl="1">
              <a:spcBef>
                <a:spcPts val="0"/>
              </a:spcBef>
              <a:spcAft>
                <a:spcPts val="200"/>
              </a:spcAft>
            </a:pPr>
            <a:r>
              <a:rPr lang="ru-RU" sz="1300" dirty="0"/>
              <a:t>Наличие финансового обеспечения мероприятий программы (подпрограммы).</a:t>
            </a:r>
          </a:p>
          <a:p>
            <a:pPr lvl="1">
              <a:spcBef>
                <a:spcPts val="0"/>
              </a:spcBef>
              <a:spcAft>
                <a:spcPts val="200"/>
              </a:spcAft>
            </a:pPr>
            <a:r>
              <a:rPr lang="ru-RU" sz="1300" dirty="0"/>
              <a:t>Конкурсный характер поддержки (финансовой, имущественной) СОНКО.</a:t>
            </a:r>
          </a:p>
          <a:p>
            <a:pPr lvl="1">
              <a:spcBef>
                <a:spcPts val="0"/>
              </a:spcBef>
              <a:spcAft>
                <a:spcPts val="200"/>
              </a:spcAft>
            </a:pPr>
            <a:r>
              <a:rPr lang="ru-RU" sz="1300" dirty="0"/>
              <a:t>Наличие целей, задач, целевых индикаторов (показателей) и мероприятий по обеспечению доступа СОНКО к оказанию услуг в социальной сфере за бюджетный счет.</a:t>
            </a:r>
          </a:p>
          <a:p>
            <a:pPr lvl="1">
              <a:spcBef>
                <a:spcPts val="0"/>
              </a:spcBef>
              <a:spcAft>
                <a:spcPts val="200"/>
              </a:spcAft>
            </a:pPr>
            <a:r>
              <a:rPr lang="ru-RU" sz="1300" dirty="0"/>
              <a:t>Логико-структурное соответствие между целями, задачами, мероприятиями и результатами программы (подпрограммы). </a:t>
            </a:r>
          </a:p>
          <a:p>
            <a:pPr lvl="1">
              <a:spcBef>
                <a:spcPts val="0"/>
              </a:spcBef>
              <a:spcAft>
                <a:spcPts val="200"/>
              </a:spcAft>
            </a:pPr>
            <a:r>
              <a:rPr lang="ru-RU" sz="1300" dirty="0"/>
              <a:t>Конкретность и измеримость целей и результатов программы (подпрограммы).</a:t>
            </a:r>
          </a:p>
        </p:txBody>
      </p:sp>
    </p:spTree>
    <p:extLst>
      <p:ext uri="{BB962C8B-B14F-4D97-AF65-F5344CB8AC3E}">
        <p14:creationId xmlns:p14="http://schemas.microsoft.com/office/powerpoint/2010/main" val="2622448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F64ED3-3100-FCC1-DC30-811D332C93D3}"/>
              </a:ext>
            </a:extLst>
          </p:cNvPr>
          <p:cNvSpPr>
            <a:spLocks noGrp="1"/>
          </p:cNvSpPr>
          <p:nvPr>
            <p:ph type="title"/>
          </p:nvPr>
        </p:nvSpPr>
        <p:spPr>
          <a:xfrm>
            <a:off x="838200" y="365126"/>
            <a:ext cx="10515600" cy="878489"/>
          </a:xfrm>
        </p:spPr>
        <p:txBody>
          <a:bodyPr>
            <a:noAutofit/>
          </a:bodyPr>
          <a:lstStyle/>
          <a:p>
            <a:r>
              <a:rPr lang="ru-RU" sz="3000" dirty="0"/>
              <a:t>Общая ситуация с муниципальным программированием поддержки СОНКО на местном уровне в Чувашской Республике</a:t>
            </a:r>
          </a:p>
        </p:txBody>
      </p:sp>
      <p:graphicFrame>
        <p:nvGraphicFramePr>
          <p:cNvPr id="12" name="Таблица 11">
            <a:extLst>
              <a:ext uri="{FF2B5EF4-FFF2-40B4-BE49-F238E27FC236}">
                <a16:creationId xmlns:a16="http://schemas.microsoft.com/office/drawing/2014/main" id="{3789713D-AD24-BB5C-D24E-894AF47BCC81}"/>
              </a:ext>
            </a:extLst>
          </p:cNvPr>
          <p:cNvGraphicFramePr>
            <a:graphicFrameLocks noGrp="1"/>
          </p:cNvGraphicFramePr>
          <p:nvPr>
            <p:extLst>
              <p:ext uri="{D42A27DB-BD31-4B8C-83A1-F6EECF244321}">
                <p14:modId xmlns:p14="http://schemas.microsoft.com/office/powerpoint/2010/main" val="2439209140"/>
              </p:ext>
            </p:extLst>
          </p:nvPr>
        </p:nvGraphicFramePr>
        <p:xfrm>
          <a:off x="838200" y="1397632"/>
          <a:ext cx="10515600" cy="2191957"/>
        </p:xfrm>
        <a:graphic>
          <a:graphicData uri="http://schemas.openxmlformats.org/drawingml/2006/table">
            <a:tbl>
              <a:tblPr firstRow="1" firstCol="1" bandRow="1"/>
              <a:tblGrid>
                <a:gridCol w="8446130">
                  <a:extLst>
                    <a:ext uri="{9D8B030D-6E8A-4147-A177-3AD203B41FA5}">
                      <a16:colId xmlns:a16="http://schemas.microsoft.com/office/drawing/2014/main" val="2273102718"/>
                    </a:ext>
                  </a:extLst>
                </a:gridCol>
                <a:gridCol w="1114654">
                  <a:extLst>
                    <a:ext uri="{9D8B030D-6E8A-4147-A177-3AD203B41FA5}">
                      <a16:colId xmlns:a16="http://schemas.microsoft.com/office/drawing/2014/main" val="2500198449"/>
                    </a:ext>
                  </a:extLst>
                </a:gridCol>
                <a:gridCol w="954816">
                  <a:extLst>
                    <a:ext uri="{9D8B030D-6E8A-4147-A177-3AD203B41FA5}">
                      <a16:colId xmlns:a16="http://schemas.microsoft.com/office/drawing/2014/main" val="3779438643"/>
                    </a:ext>
                  </a:extLst>
                </a:gridCol>
              </a:tblGrid>
              <a:tr h="182880">
                <a:tc>
                  <a:txBody>
                    <a:bodyPr/>
                    <a:lstStyle/>
                    <a:p>
                      <a:pPr>
                        <a:lnSpc>
                          <a:spcPct val="107000"/>
                        </a:lnSpc>
                        <a:spcAft>
                          <a:spcPts val="800"/>
                        </a:spcAft>
                      </a:pPr>
                      <a:r>
                        <a:rPr lang="ru-RU" sz="1400" b="1" dirty="0">
                          <a:effectLst/>
                          <a:latin typeface="Calibri" panose="020F0502020204030204" pitchFamily="34" charset="0"/>
                          <a:ea typeface="Calibri" panose="020F0502020204030204" pitchFamily="34" charset="0"/>
                          <a:cs typeface="Times New Roman" panose="02020603050405020304" pitchFamily="18" charset="0"/>
                        </a:rPr>
                        <a:t>Параметры сравнения (из республиканской подпрограммы поддержки СОНКО)</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nSpc>
                          <a:spcPct val="107000"/>
                        </a:lnSpc>
                        <a:spcAft>
                          <a:spcPts val="800"/>
                        </a:spcAft>
                      </a:pPr>
                      <a:r>
                        <a:rPr lang="ru-RU" sz="1400" b="1">
                          <a:effectLst/>
                          <a:latin typeface="Calibri" panose="020F0502020204030204" pitchFamily="34" charset="0"/>
                          <a:ea typeface="Calibri" panose="020F0502020204030204" pitchFamily="34" charset="0"/>
                          <a:cs typeface="Times New Roman" panose="02020603050405020304" pitchFamily="18" charset="0"/>
                        </a:rPr>
                        <a:t>Итого</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nSpc>
                          <a:spcPct val="107000"/>
                        </a:lnSpc>
                        <a:spcAft>
                          <a:spcPts val="800"/>
                        </a:spcAft>
                      </a:pPr>
                      <a:r>
                        <a:rPr lang="ru-RU" sz="1400" b="1">
                          <a:effectLst/>
                          <a:latin typeface="Calibri" panose="020F0502020204030204" pitchFamily="34" charset="0"/>
                          <a:ea typeface="Calibri" panose="020F0502020204030204" pitchFamily="34" charset="0"/>
                          <a:cs typeface="Times New Roman" panose="02020603050405020304" pitchFamily="18" charset="0"/>
                        </a:rPr>
                        <a:t>Доля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964971773"/>
                  </a:ext>
                </a:extLst>
              </a:tr>
              <a:tr h="182880">
                <a:tc>
                  <a:txBody>
                    <a:bodyPr/>
                    <a:lstStyle/>
                    <a:p>
                      <a:pPr>
                        <a:lnSpc>
                          <a:spcPct val="107000"/>
                        </a:lnSpc>
                        <a:spcAft>
                          <a:spcPts val="800"/>
                        </a:spcAft>
                      </a:pPr>
                      <a:r>
                        <a:rPr lang="ru-RU"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Мероприятия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solidFill>
                      <a:srgbClr val="FFC000"/>
                    </a:solidFill>
                  </a:tcPr>
                </a:tc>
                <a:tc>
                  <a:txBody>
                    <a:bodyPr/>
                    <a:lstStyle/>
                    <a:p>
                      <a:pPr>
                        <a:lnSpc>
                          <a:spcPct val="107000"/>
                        </a:lnSpc>
                        <a:spcAft>
                          <a:spcPts val="800"/>
                        </a:spcAft>
                      </a:pPr>
                      <a:r>
                        <a:rPr lang="ru-RU"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34</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solidFill>
                      <a:srgbClr val="FFC000"/>
                    </a:solidFill>
                  </a:tcPr>
                </a:tc>
                <a:tc>
                  <a:txBody>
                    <a:bodyPr/>
                    <a:lstStyle/>
                    <a:p>
                      <a:pPr>
                        <a:lnSpc>
                          <a:spcPct val="107000"/>
                        </a:lnSpc>
                        <a:spcAft>
                          <a:spcPts val="800"/>
                        </a:spcAft>
                      </a:pPr>
                      <a:r>
                        <a:rPr lang="ru-RU"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C000"/>
                    </a:solidFill>
                  </a:tcPr>
                </a:tc>
                <a:extLst>
                  <a:ext uri="{0D108BD9-81ED-4DB2-BD59-A6C34878D82A}">
                    <a16:rowId xmlns:a16="http://schemas.microsoft.com/office/drawing/2014/main" val="705310012"/>
                  </a:ext>
                </a:extLst>
              </a:tr>
              <a:tr h="182880">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Оказание имущественной поддержки</a:t>
                      </a:r>
                    </a:p>
                  </a:txBody>
                  <a:tcPr marL="68580" marR="68580" marT="0" marB="0" anchor="b">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nchor="ctr">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29,4</a:t>
                      </a:r>
                    </a:p>
                  </a:txBody>
                  <a:tcPr marL="68580" marR="68580" marT="0" marB="0" anchor="ctr">
                    <a:lnL>
                      <a:noFill/>
                    </a:lnL>
                    <a:lnR>
                      <a:noFill/>
                    </a:lnR>
                    <a:lnT>
                      <a:noFill/>
                    </a:lnT>
                    <a:lnB>
                      <a:noFill/>
                    </a:lnB>
                  </a:tcPr>
                </a:tc>
                <a:extLst>
                  <a:ext uri="{0D108BD9-81ED-4DB2-BD59-A6C34878D82A}">
                    <a16:rowId xmlns:a16="http://schemas.microsoft.com/office/drawing/2014/main" val="2339233804"/>
                  </a:ext>
                </a:extLst>
              </a:tr>
              <a:tr h="182880">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Предоставление информационной поддержки</a:t>
                      </a:r>
                    </a:p>
                  </a:txBody>
                  <a:tcPr marL="68580" marR="68580" marT="0" marB="0" anchor="b">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10</a:t>
                      </a:r>
                    </a:p>
                  </a:txBody>
                  <a:tcPr marL="68580" marR="68580" marT="0" marB="0" anchor="ctr">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29,4</a:t>
                      </a:r>
                    </a:p>
                  </a:txBody>
                  <a:tcPr marL="68580" marR="68580" marT="0" marB="0" anchor="ctr">
                    <a:lnL>
                      <a:noFill/>
                    </a:lnL>
                    <a:lnR>
                      <a:noFill/>
                    </a:lnR>
                    <a:lnT>
                      <a:noFill/>
                    </a:lnT>
                    <a:lnB>
                      <a:noFill/>
                    </a:lnB>
                  </a:tcPr>
                </a:tc>
                <a:extLst>
                  <a:ext uri="{0D108BD9-81ED-4DB2-BD59-A6C34878D82A}">
                    <a16:rowId xmlns:a16="http://schemas.microsoft.com/office/drawing/2014/main" val="2842650889"/>
                  </a:ext>
                </a:extLst>
              </a:tr>
              <a:tr h="182880">
                <a:tc>
                  <a:txBody>
                    <a:bodyPr/>
                    <a:lstStyle/>
                    <a:p>
                      <a:pPr>
                        <a:lnSpc>
                          <a:spcPct val="107000"/>
                        </a:lnSpc>
                        <a:spcAft>
                          <a:spcPts val="800"/>
                        </a:spcAft>
                      </a:pPr>
                      <a:r>
                        <a:rPr lang="ru-RU" sz="1400" dirty="0">
                          <a:effectLst/>
                          <a:latin typeface="Calibri" panose="020F0502020204030204" pitchFamily="34" charset="0"/>
                          <a:ea typeface="Calibri" panose="020F0502020204030204" pitchFamily="34" charset="0"/>
                          <a:cs typeface="Times New Roman" panose="02020603050405020304" pitchFamily="18" charset="0"/>
                        </a:rPr>
                        <a:t>Обеспечение поддержки деятельности СОНКО на местном уровне</a:t>
                      </a:r>
                    </a:p>
                  </a:txBody>
                  <a:tcPr marL="68580" marR="68580" marT="0" marB="0" anchor="b">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nchor="ctr">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23,5</a:t>
                      </a:r>
                    </a:p>
                  </a:txBody>
                  <a:tcPr marL="68580" marR="68580" marT="0" marB="0" anchor="ctr">
                    <a:lnL>
                      <a:noFill/>
                    </a:lnL>
                    <a:lnR>
                      <a:noFill/>
                    </a:lnR>
                    <a:lnT>
                      <a:noFill/>
                    </a:lnT>
                    <a:lnB>
                      <a:noFill/>
                    </a:lnB>
                  </a:tcPr>
                </a:tc>
                <a:extLst>
                  <a:ext uri="{0D108BD9-81ED-4DB2-BD59-A6C34878D82A}">
                    <a16:rowId xmlns:a16="http://schemas.microsoft.com/office/drawing/2014/main" val="2593510285"/>
                  </a:ext>
                </a:extLst>
              </a:tr>
              <a:tr h="182880">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Предоставление субсидий</a:t>
                      </a:r>
                    </a:p>
                  </a:txBody>
                  <a:tcPr marL="68580" marR="68580" marT="0" marB="0" anchor="b">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5,9</a:t>
                      </a:r>
                    </a:p>
                  </a:txBody>
                  <a:tcPr marL="68580" marR="68580" marT="0" marB="0" anchor="ctr">
                    <a:lnL>
                      <a:noFill/>
                    </a:lnL>
                    <a:lnR>
                      <a:noFill/>
                    </a:lnR>
                    <a:lnT>
                      <a:noFill/>
                    </a:lnT>
                    <a:lnB>
                      <a:noFill/>
                    </a:lnB>
                  </a:tcPr>
                </a:tc>
                <a:extLst>
                  <a:ext uri="{0D108BD9-81ED-4DB2-BD59-A6C34878D82A}">
                    <a16:rowId xmlns:a16="http://schemas.microsoft.com/office/drawing/2014/main" val="1862713566"/>
                  </a:ext>
                </a:extLst>
              </a:tr>
              <a:tr h="182880">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Организация поддержки в области подготовки, дополнительного профессионального образования работников и добровольцев (волонтеров) СОНКО</a:t>
                      </a:r>
                    </a:p>
                  </a:txBody>
                  <a:tcPr marL="68580" marR="68580" marT="0" marB="0" anchor="b">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2,9</a:t>
                      </a:r>
                    </a:p>
                  </a:txBody>
                  <a:tcPr marL="68580" marR="68580" marT="0" marB="0" anchor="ctr">
                    <a:lnL>
                      <a:noFill/>
                    </a:lnL>
                    <a:lnR>
                      <a:noFill/>
                    </a:lnR>
                    <a:lnT>
                      <a:noFill/>
                    </a:lnT>
                    <a:lnB>
                      <a:noFill/>
                    </a:lnB>
                  </a:tcPr>
                </a:tc>
                <a:extLst>
                  <a:ext uri="{0D108BD9-81ED-4DB2-BD59-A6C34878D82A}">
                    <a16:rowId xmlns:a16="http://schemas.microsoft.com/office/drawing/2014/main" val="2211207644"/>
                  </a:ext>
                </a:extLst>
              </a:tr>
              <a:tr h="182880">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Меры, стимулирующие поддержку деятельности СОНКО и участие в ней граждан (инфраструктура)</a:t>
                      </a:r>
                    </a:p>
                  </a:txBody>
                  <a:tcPr marL="68580" marR="68580" marT="0" marB="0" anchor="b">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nchor="ctr">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2,9</a:t>
                      </a:r>
                    </a:p>
                  </a:txBody>
                  <a:tcPr marL="68580" marR="68580" marT="0" marB="0" anchor="ctr">
                    <a:lnL>
                      <a:noFill/>
                    </a:lnL>
                    <a:lnR>
                      <a:noFill/>
                    </a:lnR>
                    <a:lnT>
                      <a:noFill/>
                    </a:lnT>
                    <a:lnB>
                      <a:noFill/>
                    </a:lnB>
                  </a:tcPr>
                </a:tc>
                <a:extLst>
                  <a:ext uri="{0D108BD9-81ED-4DB2-BD59-A6C34878D82A}">
                    <a16:rowId xmlns:a16="http://schemas.microsoft.com/office/drawing/2014/main" val="3947111608"/>
                  </a:ext>
                </a:extLst>
              </a:tr>
              <a:tr h="182880">
                <a:tc>
                  <a:txBody>
                    <a:bodyPr/>
                    <a:lstStyle/>
                    <a:p>
                      <a:pPr>
                        <a:lnSpc>
                          <a:spcPct val="107000"/>
                        </a:lnSpc>
                        <a:spcAft>
                          <a:spcPts val="800"/>
                        </a:spcAft>
                      </a:pPr>
                      <a:r>
                        <a:rPr lang="ru-RU"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Свои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solidFill>
                      <a:srgbClr val="BDD7EE"/>
                    </a:solidFill>
                  </a:tcPr>
                </a:tc>
                <a:tc>
                  <a:txBody>
                    <a:bodyPr/>
                    <a:lstStyle/>
                    <a:p>
                      <a:pPr>
                        <a:lnSpc>
                          <a:spcPct val="107000"/>
                        </a:lnSpc>
                        <a:spcAft>
                          <a:spcPts val="800"/>
                        </a:spcAft>
                      </a:pPr>
                      <a:r>
                        <a:rPr lang="ru-RU"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BDD7EE"/>
                    </a:solidFill>
                  </a:tcPr>
                </a:tc>
                <a:tc>
                  <a:txBody>
                    <a:bodyPr/>
                    <a:lstStyle/>
                    <a:p>
                      <a:pPr>
                        <a:lnSpc>
                          <a:spcPct val="107000"/>
                        </a:lnSpc>
                        <a:spcAft>
                          <a:spcPts val="800"/>
                        </a:spcAft>
                      </a:pPr>
                      <a:r>
                        <a:rPr lang="ru-RU"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BDD7EE"/>
                    </a:solidFill>
                  </a:tcPr>
                </a:tc>
                <a:extLst>
                  <a:ext uri="{0D108BD9-81ED-4DB2-BD59-A6C34878D82A}">
                    <a16:rowId xmlns:a16="http://schemas.microsoft.com/office/drawing/2014/main" val="2138733345"/>
                  </a:ext>
                </a:extLst>
              </a:tr>
            </a:tbl>
          </a:graphicData>
        </a:graphic>
      </p:graphicFrame>
      <p:graphicFrame>
        <p:nvGraphicFramePr>
          <p:cNvPr id="14" name="Таблица 13">
            <a:extLst>
              <a:ext uri="{FF2B5EF4-FFF2-40B4-BE49-F238E27FC236}">
                <a16:creationId xmlns:a16="http://schemas.microsoft.com/office/drawing/2014/main" id="{F8552F22-38F4-7164-D420-099D3895B0F6}"/>
              </a:ext>
            </a:extLst>
          </p:cNvPr>
          <p:cNvGraphicFramePr>
            <a:graphicFrameLocks noGrp="1"/>
          </p:cNvGraphicFramePr>
          <p:nvPr>
            <p:extLst>
              <p:ext uri="{D42A27DB-BD31-4B8C-83A1-F6EECF244321}">
                <p14:modId xmlns:p14="http://schemas.microsoft.com/office/powerpoint/2010/main" val="1728962635"/>
              </p:ext>
            </p:extLst>
          </p:nvPr>
        </p:nvGraphicFramePr>
        <p:xfrm>
          <a:off x="838200" y="3714880"/>
          <a:ext cx="10515600" cy="1745488"/>
        </p:xfrm>
        <a:graphic>
          <a:graphicData uri="http://schemas.openxmlformats.org/drawingml/2006/table">
            <a:tbl>
              <a:tblPr firstRow="1" firstCol="1" bandRow="1"/>
              <a:tblGrid>
                <a:gridCol w="8446130">
                  <a:extLst>
                    <a:ext uri="{9D8B030D-6E8A-4147-A177-3AD203B41FA5}">
                      <a16:colId xmlns:a16="http://schemas.microsoft.com/office/drawing/2014/main" val="1846956396"/>
                    </a:ext>
                  </a:extLst>
                </a:gridCol>
                <a:gridCol w="1114654">
                  <a:extLst>
                    <a:ext uri="{9D8B030D-6E8A-4147-A177-3AD203B41FA5}">
                      <a16:colId xmlns:a16="http://schemas.microsoft.com/office/drawing/2014/main" val="2317038269"/>
                    </a:ext>
                  </a:extLst>
                </a:gridCol>
                <a:gridCol w="954816">
                  <a:extLst>
                    <a:ext uri="{9D8B030D-6E8A-4147-A177-3AD203B41FA5}">
                      <a16:colId xmlns:a16="http://schemas.microsoft.com/office/drawing/2014/main" val="2777902380"/>
                    </a:ext>
                  </a:extLst>
                </a:gridCol>
              </a:tblGrid>
              <a:tr h="182880">
                <a:tc>
                  <a:txBody>
                    <a:bodyPr/>
                    <a:lstStyle/>
                    <a:p>
                      <a:pPr>
                        <a:lnSpc>
                          <a:spcPct val="107000"/>
                        </a:lnSpc>
                        <a:spcAft>
                          <a:spcPts val="800"/>
                        </a:spcAft>
                      </a:pPr>
                      <a:r>
                        <a:rPr lang="ru-RU" sz="1400" b="1">
                          <a:effectLst/>
                          <a:latin typeface="Calibri" panose="020F0502020204030204" pitchFamily="34" charset="0"/>
                          <a:ea typeface="Calibri" panose="020F0502020204030204" pitchFamily="34" charset="0"/>
                          <a:cs typeface="Times New Roman" panose="02020603050405020304" pitchFamily="18" charset="0"/>
                        </a:rPr>
                        <a:t>Параметры сравнения (из республиканской подпрограммы поддержки СОНКО)</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nSpc>
                          <a:spcPct val="107000"/>
                        </a:lnSpc>
                        <a:spcAft>
                          <a:spcPts val="800"/>
                        </a:spcAft>
                      </a:pPr>
                      <a:r>
                        <a:rPr lang="ru-RU" sz="1400" b="1">
                          <a:effectLst/>
                          <a:latin typeface="Calibri" panose="020F0502020204030204" pitchFamily="34" charset="0"/>
                          <a:ea typeface="Calibri" panose="020F0502020204030204" pitchFamily="34" charset="0"/>
                          <a:cs typeface="Times New Roman" panose="02020603050405020304" pitchFamily="18" charset="0"/>
                        </a:rPr>
                        <a:t>Итого</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a:lnSpc>
                          <a:spcPct val="107000"/>
                        </a:lnSpc>
                        <a:spcAft>
                          <a:spcPts val="800"/>
                        </a:spcAft>
                      </a:pPr>
                      <a:r>
                        <a:rPr lang="ru-RU" sz="1400" b="1">
                          <a:effectLst/>
                          <a:latin typeface="Calibri" panose="020F0502020204030204" pitchFamily="34" charset="0"/>
                          <a:ea typeface="Calibri" panose="020F0502020204030204" pitchFamily="34" charset="0"/>
                          <a:cs typeface="Times New Roman" panose="02020603050405020304" pitchFamily="18" charset="0"/>
                        </a:rPr>
                        <a:t>Доля</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553862581"/>
                  </a:ext>
                </a:extLst>
              </a:tr>
              <a:tr h="182880">
                <a:tc>
                  <a:txBody>
                    <a:bodyPr/>
                    <a:lstStyle/>
                    <a:p>
                      <a:pPr>
                        <a:lnSpc>
                          <a:spcPct val="107000"/>
                        </a:lnSpc>
                        <a:spcAft>
                          <a:spcPts val="800"/>
                        </a:spcAft>
                      </a:pPr>
                      <a:r>
                        <a:rPr lang="ru-RU" sz="14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Индикаторы подпрограммные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solidFill>
                      <a:srgbClr val="FFC000"/>
                    </a:solidFill>
                  </a:tcPr>
                </a:tc>
                <a:tc>
                  <a:txBody>
                    <a:bodyPr/>
                    <a:lstStyle/>
                    <a:p>
                      <a:pPr>
                        <a:lnSpc>
                          <a:spcPct val="107000"/>
                        </a:lnSpc>
                        <a:spcAft>
                          <a:spcPts val="800"/>
                        </a:spcAft>
                      </a:pPr>
                      <a:r>
                        <a:rPr lang="ru-RU"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28</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solidFill>
                      <a:srgbClr val="FFC000"/>
                    </a:solidFill>
                  </a:tcPr>
                </a:tc>
                <a:tc>
                  <a:txBody>
                    <a:bodyPr/>
                    <a:lstStyle/>
                    <a:p>
                      <a:pPr>
                        <a:lnSpc>
                          <a:spcPct val="107000"/>
                        </a:lnSpc>
                        <a:spcAft>
                          <a:spcPts val="800"/>
                        </a:spcAft>
                      </a:pPr>
                      <a:r>
                        <a:rPr lang="ru-RU"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FFC000"/>
                    </a:solidFill>
                  </a:tcPr>
                </a:tc>
                <a:extLst>
                  <a:ext uri="{0D108BD9-81ED-4DB2-BD59-A6C34878D82A}">
                    <a16:rowId xmlns:a16="http://schemas.microsoft.com/office/drawing/2014/main" val="55233090"/>
                  </a:ext>
                </a:extLst>
              </a:tr>
              <a:tr h="182880">
                <a:tc>
                  <a:txBody>
                    <a:bodyPr/>
                    <a:lstStyle/>
                    <a:p>
                      <a:pPr>
                        <a:lnSpc>
                          <a:spcPct val="107000"/>
                        </a:lnSpc>
                        <a:spcAft>
                          <a:spcPts val="800"/>
                        </a:spcAft>
                      </a:pPr>
                      <a:r>
                        <a:rPr lang="ru-RU" sz="1400" dirty="0">
                          <a:effectLst/>
                          <a:latin typeface="Calibri" panose="020F0502020204030204" pitchFamily="34" charset="0"/>
                          <a:ea typeface="Calibri" panose="020F0502020204030204" pitchFamily="34" charset="0"/>
                          <a:cs typeface="Times New Roman" panose="02020603050405020304" pitchFamily="18" charset="0"/>
                        </a:rPr>
                        <a:t>Увеличение количеств публикаций в СМИ</a:t>
                      </a:r>
                    </a:p>
                  </a:txBody>
                  <a:tcPr marL="68580" marR="68580" marT="0" marB="0" anchor="b">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8</a:t>
                      </a:r>
                    </a:p>
                  </a:txBody>
                  <a:tcPr marL="68580" marR="68580" marT="0" marB="0" anchor="ctr">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28,6</a:t>
                      </a:r>
                    </a:p>
                  </a:txBody>
                  <a:tcPr marL="68580" marR="68580" marT="0" marB="0" anchor="ctr">
                    <a:lnL>
                      <a:noFill/>
                    </a:lnL>
                    <a:lnR>
                      <a:noFill/>
                    </a:lnR>
                    <a:lnT>
                      <a:noFill/>
                    </a:lnT>
                    <a:lnB>
                      <a:noFill/>
                    </a:lnB>
                  </a:tcPr>
                </a:tc>
                <a:extLst>
                  <a:ext uri="{0D108BD9-81ED-4DB2-BD59-A6C34878D82A}">
                    <a16:rowId xmlns:a16="http://schemas.microsoft.com/office/drawing/2014/main" val="3720015146"/>
                  </a:ext>
                </a:extLst>
              </a:tr>
              <a:tr h="182880">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Количество СОНКО</a:t>
                      </a:r>
                    </a:p>
                  </a:txBody>
                  <a:tcPr marL="68580" marR="68580" marT="0" marB="0" anchor="b">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6</a:t>
                      </a:r>
                    </a:p>
                  </a:txBody>
                  <a:tcPr marL="68580" marR="68580" marT="0" marB="0" anchor="ctr">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21,4</a:t>
                      </a:r>
                    </a:p>
                  </a:txBody>
                  <a:tcPr marL="68580" marR="68580" marT="0" marB="0" anchor="ctr">
                    <a:lnL>
                      <a:noFill/>
                    </a:lnL>
                    <a:lnR>
                      <a:noFill/>
                    </a:lnR>
                    <a:lnT>
                      <a:noFill/>
                    </a:lnT>
                    <a:lnB>
                      <a:noFill/>
                    </a:lnB>
                  </a:tcPr>
                </a:tc>
                <a:extLst>
                  <a:ext uri="{0D108BD9-81ED-4DB2-BD59-A6C34878D82A}">
                    <a16:rowId xmlns:a16="http://schemas.microsoft.com/office/drawing/2014/main" val="875646763"/>
                  </a:ext>
                </a:extLst>
              </a:tr>
              <a:tr h="182880">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Увеличение количества благотворительных организаций</a:t>
                      </a:r>
                    </a:p>
                  </a:txBody>
                  <a:tcPr marL="68580" marR="68580" marT="0" marB="0" anchor="b">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10,7</a:t>
                      </a:r>
                    </a:p>
                  </a:txBody>
                  <a:tcPr marL="68580" marR="68580" marT="0" marB="0" anchor="ctr">
                    <a:lnL>
                      <a:noFill/>
                    </a:lnL>
                    <a:lnR>
                      <a:noFill/>
                    </a:lnR>
                    <a:lnT>
                      <a:noFill/>
                    </a:lnT>
                    <a:lnB>
                      <a:noFill/>
                    </a:lnB>
                  </a:tcPr>
                </a:tc>
                <a:extLst>
                  <a:ext uri="{0D108BD9-81ED-4DB2-BD59-A6C34878D82A}">
                    <a16:rowId xmlns:a16="http://schemas.microsoft.com/office/drawing/2014/main" val="439374825"/>
                  </a:ext>
                </a:extLst>
              </a:tr>
              <a:tr h="182880">
                <a:tc>
                  <a:txBody>
                    <a:bodyPr/>
                    <a:lstStyle/>
                    <a:p>
                      <a:pPr>
                        <a:lnSpc>
                          <a:spcPct val="107000"/>
                        </a:lnSpc>
                        <a:spcAft>
                          <a:spcPts val="800"/>
                        </a:spcAft>
                      </a:pPr>
                      <a:r>
                        <a:rPr lang="ru-RU" sz="1400" dirty="0">
                          <a:effectLst/>
                          <a:latin typeface="Calibri" panose="020F0502020204030204" pitchFamily="34" charset="0"/>
                          <a:ea typeface="Calibri" panose="020F0502020204030204" pitchFamily="34" charset="0"/>
                          <a:cs typeface="Times New Roman" panose="02020603050405020304" pitchFamily="18" charset="0"/>
                        </a:rPr>
                        <a:t>Численность работников СОНКО</a:t>
                      </a:r>
                    </a:p>
                  </a:txBody>
                  <a:tcPr marL="68580" marR="68580" marT="0" marB="0" anchor="b">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7,1</a:t>
                      </a:r>
                    </a:p>
                  </a:txBody>
                  <a:tcPr marL="68580" marR="68580" marT="0" marB="0" anchor="ctr">
                    <a:lnL>
                      <a:noFill/>
                    </a:lnL>
                    <a:lnR>
                      <a:noFill/>
                    </a:lnR>
                    <a:lnT>
                      <a:noFill/>
                    </a:lnT>
                    <a:lnB>
                      <a:noFill/>
                    </a:lnB>
                  </a:tcPr>
                </a:tc>
                <a:extLst>
                  <a:ext uri="{0D108BD9-81ED-4DB2-BD59-A6C34878D82A}">
                    <a16:rowId xmlns:a16="http://schemas.microsoft.com/office/drawing/2014/main" val="3527389838"/>
                  </a:ext>
                </a:extLst>
              </a:tr>
              <a:tr h="182880">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Численность добровольцев СОНКО</a:t>
                      </a:r>
                    </a:p>
                  </a:txBody>
                  <a:tcPr marL="68580" marR="68580" marT="0" marB="0" anchor="b">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nchor="ctr">
                    <a:lnL>
                      <a:noFill/>
                    </a:lnL>
                    <a:lnR>
                      <a:noFill/>
                    </a:lnR>
                    <a:lnT>
                      <a:noFill/>
                    </a:lnT>
                    <a:lnB>
                      <a:noFill/>
                    </a:lnB>
                  </a:tcPr>
                </a:tc>
                <a:tc>
                  <a:txBody>
                    <a:bodyPr/>
                    <a:lstStyle/>
                    <a:p>
                      <a:pPr>
                        <a:lnSpc>
                          <a:spcPct val="107000"/>
                        </a:lnSpc>
                        <a:spcAft>
                          <a:spcPts val="800"/>
                        </a:spcAft>
                      </a:pPr>
                      <a:r>
                        <a:rPr lang="ru-RU" sz="1400">
                          <a:effectLst/>
                          <a:latin typeface="Calibri" panose="020F0502020204030204" pitchFamily="34" charset="0"/>
                          <a:ea typeface="Calibri" panose="020F0502020204030204" pitchFamily="34" charset="0"/>
                          <a:cs typeface="Times New Roman" panose="02020603050405020304" pitchFamily="18" charset="0"/>
                        </a:rPr>
                        <a:t>7,1</a:t>
                      </a:r>
                    </a:p>
                  </a:txBody>
                  <a:tcPr marL="68580" marR="68580" marT="0" marB="0" anchor="ctr">
                    <a:lnL>
                      <a:noFill/>
                    </a:lnL>
                    <a:lnR>
                      <a:noFill/>
                    </a:lnR>
                    <a:lnT>
                      <a:noFill/>
                    </a:lnT>
                    <a:lnB>
                      <a:noFill/>
                    </a:lnB>
                  </a:tcPr>
                </a:tc>
                <a:extLst>
                  <a:ext uri="{0D108BD9-81ED-4DB2-BD59-A6C34878D82A}">
                    <a16:rowId xmlns:a16="http://schemas.microsoft.com/office/drawing/2014/main" val="854027124"/>
                  </a:ext>
                </a:extLst>
              </a:tr>
              <a:tr h="182880">
                <a:tc>
                  <a:txBody>
                    <a:bodyPr/>
                    <a:lstStyle/>
                    <a:p>
                      <a:pPr>
                        <a:lnSpc>
                          <a:spcPct val="107000"/>
                        </a:lnSpc>
                        <a:spcAft>
                          <a:spcPts val="800"/>
                        </a:spcAft>
                      </a:pPr>
                      <a:r>
                        <a:rPr lang="ru-RU"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Свои</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solidFill>
                      <a:srgbClr val="BDD7EE"/>
                    </a:solidFill>
                  </a:tcPr>
                </a:tc>
                <a:tc>
                  <a:txBody>
                    <a:bodyPr/>
                    <a:lstStyle/>
                    <a:p>
                      <a:pPr>
                        <a:lnSpc>
                          <a:spcPct val="107000"/>
                        </a:lnSpc>
                        <a:spcAft>
                          <a:spcPts val="800"/>
                        </a:spcAft>
                      </a:pPr>
                      <a:r>
                        <a:rPr lang="ru-RU" sz="1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BDD7EE"/>
                    </a:solidFill>
                  </a:tcPr>
                </a:tc>
                <a:tc>
                  <a:txBody>
                    <a:bodyPr/>
                    <a:lstStyle/>
                    <a:p>
                      <a:pPr>
                        <a:lnSpc>
                          <a:spcPct val="107000"/>
                        </a:lnSpc>
                        <a:spcAft>
                          <a:spcPts val="800"/>
                        </a:spcAft>
                      </a:pPr>
                      <a:r>
                        <a:rPr lang="ru-RU"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solidFill>
                      <a:srgbClr val="BDD7EE"/>
                    </a:solidFill>
                  </a:tcPr>
                </a:tc>
                <a:extLst>
                  <a:ext uri="{0D108BD9-81ED-4DB2-BD59-A6C34878D82A}">
                    <a16:rowId xmlns:a16="http://schemas.microsoft.com/office/drawing/2014/main" val="2454465913"/>
                  </a:ext>
                </a:extLst>
              </a:tr>
            </a:tbl>
          </a:graphicData>
        </a:graphic>
      </p:graphicFrame>
      <p:sp>
        <p:nvSpPr>
          <p:cNvPr id="16" name="TextBox 15">
            <a:extLst>
              <a:ext uri="{FF2B5EF4-FFF2-40B4-BE49-F238E27FC236}">
                <a16:creationId xmlns:a16="http://schemas.microsoft.com/office/drawing/2014/main" id="{B893FA69-0BA2-98B9-08A3-24B5394BA15D}"/>
              </a:ext>
            </a:extLst>
          </p:cNvPr>
          <p:cNvSpPr txBox="1"/>
          <p:nvPr/>
        </p:nvSpPr>
        <p:spPr>
          <a:xfrm>
            <a:off x="363682" y="5621972"/>
            <a:ext cx="11170227" cy="989117"/>
          </a:xfrm>
          <a:prstGeom prst="rect">
            <a:avLst/>
          </a:prstGeom>
          <a:noFill/>
        </p:spPr>
        <p:txBody>
          <a:bodyPr wrap="square">
            <a:spAutoFit/>
          </a:bodyPr>
          <a:lstStyle/>
          <a:p>
            <a:pPr algn="just">
              <a:lnSpc>
                <a:spcPct val="107000"/>
              </a:lnSpc>
              <a:spcAft>
                <a:spcPts val="600"/>
              </a:spcAft>
            </a:pPr>
            <a:r>
              <a:rPr lang="ru-RU"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 таблицах представлены сводные данные двенадцати муниципальных программ (подпрограмм) поддержки СОНКО по целям, задачам, целевым индикаторам и результатам – </a:t>
            </a:r>
            <a:r>
              <a:rPr lang="ru-RU" sz="1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общепрограммные</a:t>
            </a:r>
            <a:r>
              <a:rPr lang="ru-RU"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и подпрограммные, а также мероприятия) в сопоставлении с аналогичными элементами республиканской программы и подпрограммы (подпрограмма "Поддержка социально ориентированных некоммерческих организаций в Чувашской Республике" государственной программы Чувашской Республики "Социальная поддержка граждан"). Муниципалитеты активно используют подходы и сами формулировки целей, задач, индикаторов, результатов и мероприятий республиканской программы и подпрограммы. </a:t>
            </a:r>
            <a:r>
              <a:rPr lang="ru-RU" sz="1100" dirty="0">
                <a:solidFill>
                  <a:srgbClr val="000000"/>
                </a:solidFill>
                <a:effectLst/>
                <a:latin typeface="Times New Roman" panose="02020603050405020304" pitchFamily="18" charset="0"/>
                <a:ea typeface="Times New Roman" panose="02020603050405020304" pitchFamily="18" charset="0"/>
              </a:rPr>
              <a:t>Показано количество совпадений формулировок (в большинстве случаев почти дословных) муниципальных программ (подпрограмм) с «республиканскими».</a:t>
            </a:r>
            <a:endParaRPr lang="ru-RU" sz="1100" dirty="0"/>
          </a:p>
        </p:txBody>
      </p:sp>
    </p:spTree>
    <p:extLst>
      <p:ext uri="{BB962C8B-B14F-4D97-AF65-F5344CB8AC3E}">
        <p14:creationId xmlns:p14="http://schemas.microsoft.com/office/powerpoint/2010/main" val="1183570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27C4AC-B60E-E4DC-AA9B-14DE2C7B1B2A}"/>
              </a:ext>
            </a:extLst>
          </p:cNvPr>
          <p:cNvSpPr>
            <a:spLocks noGrp="1"/>
          </p:cNvSpPr>
          <p:nvPr>
            <p:ph type="title"/>
          </p:nvPr>
        </p:nvSpPr>
        <p:spPr>
          <a:xfrm>
            <a:off x="838200" y="72738"/>
            <a:ext cx="10515600" cy="280553"/>
          </a:xfrm>
        </p:spPr>
        <p:txBody>
          <a:bodyPr>
            <a:normAutofit fontScale="90000"/>
          </a:bodyPr>
          <a:lstStyle/>
          <a:p>
            <a:r>
              <a:rPr lang="ru-RU" sz="3000" dirty="0"/>
              <a:t>Цели, задачи и результаты</a:t>
            </a:r>
          </a:p>
        </p:txBody>
      </p:sp>
      <p:graphicFrame>
        <p:nvGraphicFramePr>
          <p:cNvPr id="9" name="Таблица 8">
            <a:extLst>
              <a:ext uri="{FF2B5EF4-FFF2-40B4-BE49-F238E27FC236}">
                <a16:creationId xmlns:a16="http://schemas.microsoft.com/office/drawing/2014/main" id="{EBE5EA5D-13CF-A1AF-447C-F664D027300C}"/>
              </a:ext>
            </a:extLst>
          </p:cNvPr>
          <p:cNvGraphicFramePr>
            <a:graphicFrameLocks noGrp="1"/>
          </p:cNvGraphicFramePr>
          <p:nvPr>
            <p:extLst>
              <p:ext uri="{D42A27DB-BD31-4B8C-83A1-F6EECF244321}">
                <p14:modId xmlns:p14="http://schemas.microsoft.com/office/powerpoint/2010/main" val="4127189210"/>
              </p:ext>
            </p:extLst>
          </p:nvPr>
        </p:nvGraphicFramePr>
        <p:xfrm>
          <a:off x="259774" y="441006"/>
          <a:ext cx="11627426" cy="6344256"/>
        </p:xfrm>
        <a:graphic>
          <a:graphicData uri="http://schemas.openxmlformats.org/drawingml/2006/table">
            <a:tbl>
              <a:tblPr firstRow="1" firstCol="1" bandRow="1"/>
              <a:tblGrid>
                <a:gridCol w="10453253">
                  <a:extLst>
                    <a:ext uri="{9D8B030D-6E8A-4147-A177-3AD203B41FA5}">
                      <a16:colId xmlns:a16="http://schemas.microsoft.com/office/drawing/2014/main" val="2137721153"/>
                    </a:ext>
                  </a:extLst>
                </a:gridCol>
                <a:gridCol w="571500">
                  <a:extLst>
                    <a:ext uri="{9D8B030D-6E8A-4147-A177-3AD203B41FA5}">
                      <a16:colId xmlns:a16="http://schemas.microsoft.com/office/drawing/2014/main" val="552072782"/>
                    </a:ext>
                  </a:extLst>
                </a:gridCol>
                <a:gridCol w="602673">
                  <a:extLst>
                    <a:ext uri="{9D8B030D-6E8A-4147-A177-3AD203B41FA5}">
                      <a16:colId xmlns:a16="http://schemas.microsoft.com/office/drawing/2014/main" val="1309509003"/>
                    </a:ext>
                  </a:extLst>
                </a:gridCol>
              </a:tblGrid>
              <a:tr h="120994">
                <a:tc>
                  <a:txBody>
                    <a:bodyPr/>
                    <a:lstStyle/>
                    <a:p>
                      <a:pPr>
                        <a:lnSpc>
                          <a:spcPct val="80000"/>
                        </a:lnSpc>
                        <a:spcAft>
                          <a:spcPts val="300"/>
                        </a:spcAft>
                      </a:pPr>
                      <a:r>
                        <a:rPr lang="ru-RU" sz="1200" b="1">
                          <a:effectLst/>
                          <a:latin typeface="Times New Roman" panose="02020603050405020304" pitchFamily="18" charset="0"/>
                          <a:ea typeface="Times New Roman" panose="02020603050405020304" pitchFamily="18" charset="0"/>
                          <a:cs typeface="Times New Roman" panose="02020603050405020304" pitchFamily="18" charset="0"/>
                        </a:rPr>
                        <a:t>Параметры сравнения (из республиканской подпрограммы поддержки СОНКО)</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nSpc>
                          <a:spcPct val="80000"/>
                        </a:lnSpc>
                        <a:spcAft>
                          <a:spcPts val="300"/>
                        </a:spcAft>
                      </a:pPr>
                      <a:r>
                        <a:rPr lang="ru-RU" sz="1200" b="1">
                          <a:effectLst/>
                          <a:latin typeface="Times New Roman" panose="02020603050405020304" pitchFamily="18" charset="0"/>
                          <a:ea typeface="Times New Roman" panose="02020603050405020304" pitchFamily="18" charset="0"/>
                          <a:cs typeface="Times New Roman" panose="02020603050405020304" pitchFamily="18" charset="0"/>
                        </a:rPr>
                        <a:t>Итого</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nSpc>
                          <a:spcPct val="80000"/>
                        </a:lnSpc>
                        <a:spcAft>
                          <a:spcPts val="300"/>
                        </a:spcAft>
                      </a:pPr>
                      <a:r>
                        <a:rPr lang="ru-RU" sz="1200" b="1">
                          <a:effectLst/>
                          <a:latin typeface="Times New Roman" panose="02020603050405020304" pitchFamily="18" charset="0"/>
                          <a:ea typeface="Times New Roman" panose="02020603050405020304" pitchFamily="18" charset="0"/>
                          <a:cs typeface="Times New Roman" panose="02020603050405020304" pitchFamily="18" charset="0"/>
                        </a:rPr>
                        <a:t>Доля</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276963702"/>
                  </a:ext>
                </a:extLst>
              </a:tr>
              <a:tr h="120994">
                <a:tc>
                  <a:txBody>
                    <a:bodyPr/>
                    <a:lstStyle/>
                    <a:p>
                      <a:pPr>
                        <a:lnSpc>
                          <a:spcPct val="80000"/>
                        </a:lnSpc>
                        <a:spcAft>
                          <a:spcPts val="300"/>
                        </a:spcAft>
                      </a:pPr>
                      <a:r>
                        <a:rPr lang="ru-RU"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Цели </a:t>
                      </a:r>
                      <a:r>
                        <a:rPr lang="ru-RU" sz="1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общепрограммные</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FFC000"/>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FFC000"/>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FFC000"/>
                    </a:solidFill>
                  </a:tcPr>
                </a:tc>
                <a:extLst>
                  <a:ext uri="{0D108BD9-81ED-4DB2-BD59-A6C34878D82A}">
                    <a16:rowId xmlns:a16="http://schemas.microsoft.com/office/drawing/2014/main" val="3057231740"/>
                  </a:ext>
                </a:extLst>
              </a:tr>
              <a:tr h="120994">
                <a:tc>
                  <a:txBody>
                    <a:bodyPr/>
                    <a:lstStyle/>
                    <a:p>
                      <a:pP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Повышение доступности социальных услуг для граждан</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1688531179"/>
                  </a:ext>
                </a:extLst>
              </a:tr>
              <a:tr h="120994">
                <a:tc>
                  <a:txBody>
                    <a:bodyPr/>
                    <a:lstStyle/>
                    <a:p>
                      <a:pP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Из целей республиканской подпрограммы</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1094408551"/>
                  </a:ext>
                </a:extLst>
              </a:tr>
              <a:tr h="120994">
                <a:tc>
                  <a:txBody>
                    <a:bodyPr/>
                    <a:lstStyle/>
                    <a:p>
                      <a:pP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Свои</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BDD7EE"/>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BDD7EE"/>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BDD7EE"/>
                    </a:solidFill>
                  </a:tcPr>
                </a:tc>
                <a:extLst>
                  <a:ext uri="{0D108BD9-81ED-4DB2-BD59-A6C34878D82A}">
                    <a16:rowId xmlns:a16="http://schemas.microsoft.com/office/drawing/2014/main" val="2014986083"/>
                  </a:ext>
                </a:extLst>
              </a:tr>
              <a:tr h="120994">
                <a:tc>
                  <a:txBody>
                    <a:bodyPr/>
                    <a:lstStyle/>
                    <a:p>
                      <a:pPr>
                        <a:lnSpc>
                          <a:spcPct val="80000"/>
                        </a:lnSpc>
                        <a:spcAft>
                          <a:spcPts val="300"/>
                        </a:spcAft>
                      </a:pPr>
                      <a:r>
                        <a:rPr lang="ru-RU"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Задачи общепрограммные</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FFC000"/>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FFC000"/>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FFC000"/>
                    </a:solidFill>
                  </a:tcPr>
                </a:tc>
                <a:extLst>
                  <a:ext uri="{0D108BD9-81ED-4DB2-BD59-A6C34878D82A}">
                    <a16:rowId xmlns:a16="http://schemas.microsoft.com/office/drawing/2014/main" val="3347203785"/>
                  </a:ext>
                </a:extLst>
              </a:tr>
              <a:tr h="120994">
                <a:tc>
                  <a:txBody>
                    <a:bodyPr/>
                    <a:lstStyle/>
                    <a:p>
                      <a:pP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Повышение роли сектора негосударственных некоммерческих организаций в предоставлении социальных услуг</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46,7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2024176992"/>
                  </a:ext>
                </a:extLst>
              </a:tr>
              <a:tr h="120994">
                <a:tc>
                  <a:txBody>
                    <a:bodyPr/>
                    <a:lstStyle/>
                    <a:p>
                      <a:pP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Из задач республиканской подпрограммы</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20,0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1564473753"/>
                  </a:ext>
                </a:extLst>
              </a:tr>
              <a:tr h="120994">
                <a:tc>
                  <a:txBody>
                    <a:bodyPr/>
                    <a:lstStyle/>
                    <a:p>
                      <a:pP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Свои</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BDD7EE"/>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BDD7EE"/>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33,3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BDD7EE"/>
                    </a:solidFill>
                  </a:tcPr>
                </a:tc>
                <a:extLst>
                  <a:ext uri="{0D108BD9-81ED-4DB2-BD59-A6C34878D82A}">
                    <a16:rowId xmlns:a16="http://schemas.microsoft.com/office/drawing/2014/main" val="2772981777"/>
                  </a:ext>
                </a:extLst>
              </a:tr>
              <a:tr h="120994">
                <a:tc>
                  <a:txBody>
                    <a:bodyPr/>
                    <a:lstStyle/>
                    <a:p>
                      <a:pPr>
                        <a:lnSpc>
                          <a:spcPct val="80000"/>
                        </a:lnSpc>
                        <a:spcAft>
                          <a:spcPts val="300"/>
                        </a:spcAft>
                      </a:pPr>
                      <a:r>
                        <a:rPr lang="ru-RU" sz="1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Индикаторы </a:t>
                      </a:r>
                      <a:r>
                        <a:rPr lang="ru-RU" sz="1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общепрограммные</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FFC000"/>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FFC000"/>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FFC000"/>
                    </a:solidFill>
                  </a:tcPr>
                </a:tc>
                <a:extLst>
                  <a:ext uri="{0D108BD9-81ED-4DB2-BD59-A6C34878D82A}">
                    <a16:rowId xmlns:a16="http://schemas.microsoft.com/office/drawing/2014/main" val="2350079711"/>
                  </a:ext>
                </a:extLst>
              </a:tr>
              <a:tr h="120994">
                <a:tc>
                  <a:txBody>
                    <a:bodyPr/>
                    <a:lstStyle/>
                    <a:p>
                      <a:pP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Доля средств ... выделяемых СОНКО на предоставление социальных услуг на дому …</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2936349839"/>
                  </a:ext>
                </a:extLst>
              </a:tr>
              <a:tr h="120994">
                <a:tc>
                  <a:txBody>
                    <a:bodyPr/>
                    <a:lstStyle/>
                    <a:p>
                      <a:pP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Из индикаторов республиканской подпрограммы</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61,5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2412674048"/>
                  </a:ext>
                </a:extLst>
              </a:tr>
              <a:tr h="120994">
                <a:tc>
                  <a:txBody>
                    <a:bodyPr/>
                    <a:lstStyle/>
                    <a:p>
                      <a:pPr>
                        <a:lnSpc>
                          <a:spcPct val="80000"/>
                        </a:lnSpc>
                        <a:spcAft>
                          <a:spcPts val="3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Свои</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BDD7EE"/>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BDD7EE"/>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38,5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BDD7EE"/>
                    </a:solidFill>
                  </a:tcPr>
                </a:tc>
                <a:extLst>
                  <a:ext uri="{0D108BD9-81ED-4DB2-BD59-A6C34878D82A}">
                    <a16:rowId xmlns:a16="http://schemas.microsoft.com/office/drawing/2014/main" val="30035547"/>
                  </a:ext>
                </a:extLst>
              </a:tr>
              <a:tr h="120994">
                <a:tc>
                  <a:txBody>
                    <a:bodyPr/>
                    <a:lstStyle/>
                    <a:p>
                      <a:pPr>
                        <a:lnSpc>
                          <a:spcPct val="80000"/>
                        </a:lnSpc>
                        <a:spcAft>
                          <a:spcPts val="300"/>
                        </a:spcAft>
                      </a:pPr>
                      <a:r>
                        <a:rPr lang="ru-RU"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Результаты общепрограммные</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FFC000"/>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FFC000"/>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FFC000"/>
                    </a:solidFill>
                  </a:tcPr>
                </a:tc>
                <a:extLst>
                  <a:ext uri="{0D108BD9-81ED-4DB2-BD59-A6C34878D82A}">
                    <a16:rowId xmlns:a16="http://schemas.microsoft.com/office/drawing/2014/main" val="57700077"/>
                  </a:ext>
                </a:extLst>
              </a:tr>
              <a:tr h="120994">
                <a:tc>
                  <a:txBody>
                    <a:bodyPr/>
                    <a:lstStyle/>
                    <a:p>
                      <a:pP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Создание прозрачной и конкурентной системы государственной поддержки СОНКО</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1005727725"/>
                  </a:ext>
                </a:extLst>
              </a:tr>
              <a:tr h="120994">
                <a:tc>
                  <a:txBody>
                    <a:bodyPr/>
                    <a:lstStyle/>
                    <a:p>
                      <a:pP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Эффективность деятельности и финансовую устойчивость СОНКО</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20,8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454529218"/>
                  </a:ext>
                </a:extLst>
              </a:tr>
              <a:tr h="120994">
                <a:tc>
                  <a:txBody>
                    <a:bodyPr/>
                    <a:lstStyle/>
                    <a:p>
                      <a:pP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Увеличение объемов социальных услуг, оказываемых СОНКО</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8,3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2195271571"/>
                  </a:ext>
                </a:extLst>
              </a:tr>
              <a:tr h="120994">
                <a:tc>
                  <a:txBody>
                    <a:bodyPr/>
                    <a:lstStyle/>
                    <a:p>
                      <a:pP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Из результатов </a:t>
                      </a: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республиканской подпрограммы</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33,3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183231546"/>
                  </a:ext>
                </a:extLst>
              </a:tr>
              <a:tr h="120994">
                <a:tc>
                  <a:txBody>
                    <a:bodyPr/>
                    <a:lstStyle/>
                    <a:p>
                      <a:pP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Свои</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BDD7EE"/>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BDD7EE"/>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BDD7EE"/>
                    </a:solidFill>
                  </a:tcPr>
                </a:tc>
                <a:extLst>
                  <a:ext uri="{0D108BD9-81ED-4DB2-BD59-A6C34878D82A}">
                    <a16:rowId xmlns:a16="http://schemas.microsoft.com/office/drawing/2014/main" val="1908087738"/>
                  </a:ext>
                </a:extLst>
              </a:tr>
              <a:tr h="120994">
                <a:tc>
                  <a:txBody>
                    <a:bodyPr/>
                    <a:lstStyle/>
                    <a:p>
                      <a:pPr>
                        <a:lnSpc>
                          <a:spcPct val="80000"/>
                        </a:lnSpc>
                        <a:spcAft>
                          <a:spcPts val="300"/>
                        </a:spcAft>
                      </a:pPr>
                      <a:r>
                        <a:rPr lang="ru-RU"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Цели подпрограммные</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FFC000"/>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FFC000"/>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FFC000"/>
                    </a:solidFill>
                  </a:tcPr>
                </a:tc>
                <a:extLst>
                  <a:ext uri="{0D108BD9-81ED-4DB2-BD59-A6C34878D82A}">
                    <a16:rowId xmlns:a16="http://schemas.microsoft.com/office/drawing/2014/main" val="2724554624"/>
                  </a:ext>
                </a:extLst>
              </a:tr>
              <a:tr h="350211">
                <a:tc>
                  <a:txBody>
                    <a:bodyPr/>
                    <a:lstStyle/>
                    <a:p>
                      <a:pPr>
                        <a:lnSpc>
                          <a:spcPct val="80000"/>
                        </a:lnSpc>
                        <a:spcAft>
                          <a:spcPts val="3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Дополнительное стимулирование развития гражданского общества и общественной инициативы, совершенствование инфраструктурных условий для формирования механизма партнерских отношений между НКО и органами … власти … на основе взаимного доверия и открытости, заинтересованности в позитивных изменениях </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47,1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4291393666"/>
                  </a:ext>
                </a:extLst>
              </a:tr>
              <a:tr h="350211">
                <a:tc>
                  <a:txBody>
                    <a:bodyPr/>
                    <a:lstStyle/>
                    <a:p>
                      <a:pPr>
                        <a:lnSpc>
                          <a:spcPct val="80000"/>
                        </a:lnSpc>
                        <a:spcAft>
                          <a:spcPts val="3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Активизация потенциала СОНКО как ресурса СЭР …, способствующего формированию и распространению инновационной практики социального предпринимательства, позволяющего для решения социальных проблем дополнительно мобилизовать внебюджетные средства и привлечь в социальную сферу трудовые ресурсы добровольцев (волонтеров)</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tcPr>
                </a:tc>
                <a:tc>
                  <a:txBody>
                    <a:bodyPr/>
                    <a:lstStyle/>
                    <a:p>
                      <a:pPr algn="r">
                        <a:lnSpc>
                          <a:spcPct val="80000"/>
                        </a:lnSpc>
                        <a:spcAft>
                          <a:spcPts val="300"/>
                        </a:spcAft>
                      </a:pPr>
                      <a:r>
                        <a:rPr lang="ru-RU" sz="12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23,5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685255354"/>
                  </a:ext>
                </a:extLst>
              </a:tr>
              <a:tr h="120994">
                <a:tc>
                  <a:txBody>
                    <a:bodyPr/>
                    <a:lstStyle/>
                    <a:p>
                      <a:pP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Свои</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BDD7EE"/>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BDD7EE"/>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29,4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BDD7EE"/>
                    </a:solidFill>
                  </a:tcPr>
                </a:tc>
                <a:extLst>
                  <a:ext uri="{0D108BD9-81ED-4DB2-BD59-A6C34878D82A}">
                    <a16:rowId xmlns:a16="http://schemas.microsoft.com/office/drawing/2014/main" val="3333151001"/>
                  </a:ext>
                </a:extLst>
              </a:tr>
              <a:tr h="120994">
                <a:tc>
                  <a:txBody>
                    <a:bodyPr/>
                    <a:lstStyle/>
                    <a:p>
                      <a:pPr>
                        <a:lnSpc>
                          <a:spcPct val="80000"/>
                        </a:lnSpc>
                        <a:spcAft>
                          <a:spcPts val="300"/>
                        </a:spcAft>
                      </a:pPr>
                      <a:r>
                        <a:rPr lang="ru-RU"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Задачи подпрограммные</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FFC000"/>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FFC000"/>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FFC000"/>
                    </a:solidFill>
                  </a:tcPr>
                </a:tc>
                <a:extLst>
                  <a:ext uri="{0D108BD9-81ED-4DB2-BD59-A6C34878D82A}">
                    <a16:rowId xmlns:a16="http://schemas.microsoft.com/office/drawing/2014/main" val="3128188894"/>
                  </a:ext>
                </a:extLst>
              </a:tr>
              <a:tr h="231527">
                <a:tc>
                  <a:txBody>
                    <a:bodyPr/>
                    <a:lstStyle/>
                    <a:p>
                      <a:pP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Обеспечение роста поддержки в обществе и расширения участия граждан в благотворительной и добровольческой (волонтерской) деятельности</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9</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29</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3343836916"/>
                  </a:ext>
                </a:extLst>
              </a:tr>
              <a:tr h="120994">
                <a:tc>
                  <a:txBody>
                    <a:bodyPr/>
                    <a:lstStyle/>
                    <a:p>
                      <a:pP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Содействие повышению эффективности деятельности и профессионализма благотворительных организаций</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22,6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919877833"/>
                  </a:ext>
                </a:extLst>
              </a:tr>
              <a:tr h="120994">
                <a:tc>
                  <a:txBody>
                    <a:bodyPr/>
                    <a:lstStyle/>
                    <a:p>
                      <a:pP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Решение приоритетных задач за счет использования потенциала СОНКО</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16,1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4037622431"/>
                  </a:ext>
                </a:extLst>
              </a:tr>
              <a:tr h="231527">
                <a:tc>
                  <a:txBody>
                    <a:bodyPr/>
                    <a:lstStyle/>
                    <a:p>
                      <a:pP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Развитие инфраструктуры информационной и консультационной поддержки благотворительной и добровольческой (волонтерской) деятельности</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12,9</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1877940332"/>
                  </a:ext>
                </a:extLst>
              </a:tr>
              <a:tr h="120994">
                <a:tc>
                  <a:txBody>
                    <a:bodyPr/>
                    <a:lstStyle/>
                    <a:p>
                      <a:pP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Свои</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BDD7EE"/>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BDD7EE"/>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BDD7EE"/>
                    </a:solidFill>
                  </a:tcPr>
                </a:tc>
                <a:extLst>
                  <a:ext uri="{0D108BD9-81ED-4DB2-BD59-A6C34878D82A}">
                    <a16:rowId xmlns:a16="http://schemas.microsoft.com/office/drawing/2014/main" val="1674780838"/>
                  </a:ext>
                </a:extLst>
              </a:tr>
              <a:tr h="120994">
                <a:tc>
                  <a:txBody>
                    <a:bodyPr/>
                    <a:lstStyle/>
                    <a:p>
                      <a:pPr>
                        <a:lnSpc>
                          <a:spcPct val="80000"/>
                        </a:lnSpc>
                        <a:spcAft>
                          <a:spcPts val="300"/>
                        </a:spcAft>
                      </a:pPr>
                      <a:r>
                        <a:rPr lang="ru-RU" sz="12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Результаты подпрограммные</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FFC000"/>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FFC000"/>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FFC000"/>
                    </a:solidFill>
                  </a:tcPr>
                </a:tc>
                <a:extLst>
                  <a:ext uri="{0D108BD9-81ED-4DB2-BD59-A6C34878D82A}">
                    <a16:rowId xmlns:a16="http://schemas.microsoft.com/office/drawing/2014/main" val="1583887922"/>
                  </a:ext>
                </a:extLst>
              </a:tr>
              <a:tr h="231527">
                <a:tc>
                  <a:txBody>
                    <a:bodyPr/>
                    <a:lstStyle/>
                    <a:p>
                      <a:pPr>
                        <a:lnSpc>
                          <a:spcPct val="80000"/>
                        </a:lnSpc>
                        <a:spcAft>
                          <a:spcPts val="3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Расширение взаимодействия органов власти и общественных организаций, вовлечение наиболее активной части граждан в решение социальных задач</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31,4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1396216269"/>
                  </a:ext>
                </a:extLst>
              </a:tr>
              <a:tr h="231527">
                <a:tc>
                  <a:txBody>
                    <a:bodyPr/>
                    <a:lstStyle/>
                    <a:p>
                      <a:pP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Обеспечение наиболее полного и эффективного использования возможностей СОНКО в решении задач СЭР за счет наращивания ресурсов НКО и обеспечения максимально эффективного их использования</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3973811639"/>
                  </a:ext>
                </a:extLst>
              </a:tr>
              <a:tr h="120994">
                <a:tc>
                  <a:txBody>
                    <a:bodyPr/>
                    <a:lstStyle/>
                    <a:p>
                      <a:pP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Решение приоритетных задач в социальной сфере за счет использования потенциала СОНКО</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1138868342"/>
                  </a:ext>
                </a:extLst>
              </a:tr>
              <a:tr h="120994">
                <a:tc>
                  <a:txBody>
                    <a:bodyPr/>
                    <a:lstStyle/>
                    <a:p>
                      <a:pP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Развитие сектора СОНКО</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11,4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3826219302"/>
                  </a:ext>
                </a:extLst>
              </a:tr>
              <a:tr h="120994">
                <a:tc>
                  <a:txBody>
                    <a:bodyPr/>
                    <a:lstStyle/>
                    <a:p>
                      <a:pP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Развитие благотворительной деятельности и добровольчества (волонтерства), играющих ключевую роль в развитии сектора СОНКО</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tc>
                  <a:txBody>
                    <a:bodyPr/>
                    <a:lstStyle/>
                    <a:p>
                      <a:pPr algn="r">
                        <a:lnSpc>
                          <a:spcPct val="80000"/>
                        </a:lnSpc>
                        <a:spcAft>
                          <a:spcPts val="300"/>
                        </a:spcAft>
                      </a:pPr>
                      <a:r>
                        <a:rPr lang="ru-RU" sz="1200">
                          <a:effectLst/>
                          <a:latin typeface="Times New Roman" panose="02020603050405020304" pitchFamily="18" charset="0"/>
                          <a:ea typeface="Times New Roman" panose="02020603050405020304" pitchFamily="18" charset="0"/>
                          <a:cs typeface="Times New Roman" panose="02020603050405020304" pitchFamily="18" charset="0"/>
                        </a:rPr>
                        <a:t>8,6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tcPr>
                </a:tc>
                <a:extLst>
                  <a:ext uri="{0D108BD9-81ED-4DB2-BD59-A6C34878D82A}">
                    <a16:rowId xmlns:a16="http://schemas.microsoft.com/office/drawing/2014/main" val="3388142599"/>
                  </a:ext>
                </a:extLst>
              </a:tr>
              <a:tr h="120994">
                <a:tc>
                  <a:txBody>
                    <a:bodyPr/>
                    <a:lstStyle/>
                    <a:p>
                      <a:pP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Свои</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b">
                    <a:lnL>
                      <a:noFill/>
                    </a:lnL>
                    <a:lnR>
                      <a:noFill/>
                    </a:lnR>
                    <a:lnT>
                      <a:noFill/>
                    </a:lnT>
                    <a:lnB>
                      <a:noFill/>
                    </a:lnB>
                    <a:solidFill>
                      <a:srgbClr val="BDD7EE"/>
                    </a:solidFill>
                  </a:tcPr>
                </a:tc>
                <a:tc>
                  <a:txBody>
                    <a:bodyPr/>
                    <a:lstStyle/>
                    <a:p>
                      <a:pPr algn="r">
                        <a:lnSpc>
                          <a:spcPct val="80000"/>
                        </a:lnSpc>
                        <a:spcAft>
                          <a:spcPts val="300"/>
                        </a:spcAft>
                      </a:pPr>
                      <a:r>
                        <a:rPr lang="ru-RU"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BDD7EE"/>
                    </a:solidFill>
                  </a:tcPr>
                </a:tc>
                <a:tc>
                  <a:txBody>
                    <a:bodyPr/>
                    <a:lstStyle/>
                    <a:p>
                      <a:pPr algn="r">
                        <a:lnSpc>
                          <a:spcPct val="80000"/>
                        </a:lnSpc>
                        <a:spcAft>
                          <a:spcPts val="300"/>
                        </a:spcAft>
                      </a:pPr>
                      <a:r>
                        <a:rPr lang="ru-RU"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7561" marR="37561" marT="0" marB="0" anchor="ctr">
                    <a:lnL>
                      <a:noFill/>
                    </a:lnL>
                    <a:lnR>
                      <a:noFill/>
                    </a:lnR>
                    <a:lnT>
                      <a:noFill/>
                    </a:lnT>
                    <a:lnB>
                      <a:noFill/>
                    </a:lnB>
                    <a:solidFill>
                      <a:srgbClr val="BDD7EE"/>
                    </a:solidFill>
                  </a:tcPr>
                </a:tc>
                <a:extLst>
                  <a:ext uri="{0D108BD9-81ED-4DB2-BD59-A6C34878D82A}">
                    <a16:rowId xmlns:a16="http://schemas.microsoft.com/office/drawing/2014/main" val="2116089804"/>
                  </a:ext>
                </a:extLst>
              </a:tr>
            </a:tbl>
          </a:graphicData>
        </a:graphic>
      </p:graphicFrame>
    </p:spTree>
    <p:extLst>
      <p:ext uri="{BB962C8B-B14F-4D97-AF65-F5344CB8AC3E}">
        <p14:creationId xmlns:p14="http://schemas.microsoft.com/office/powerpoint/2010/main" val="398692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632A36-B761-7186-F793-4AE13C79DEA3}"/>
              </a:ext>
            </a:extLst>
          </p:cNvPr>
          <p:cNvSpPr>
            <a:spLocks noGrp="1"/>
          </p:cNvSpPr>
          <p:nvPr>
            <p:ph type="title"/>
          </p:nvPr>
        </p:nvSpPr>
        <p:spPr>
          <a:xfrm>
            <a:off x="838200" y="365125"/>
            <a:ext cx="10515600" cy="777875"/>
          </a:xfrm>
        </p:spPr>
        <p:txBody>
          <a:bodyPr>
            <a:normAutofit fontScale="90000"/>
          </a:bodyPr>
          <a:lstStyle/>
          <a:p>
            <a:r>
              <a:rPr lang="ru-RU" sz="3000" dirty="0"/>
              <a:t>Проблемные аспекты и лучшие практики поддержки СОНКО в муниципальных программах Чувашской Республики</a:t>
            </a:r>
          </a:p>
        </p:txBody>
      </p:sp>
      <p:sp>
        <p:nvSpPr>
          <p:cNvPr id="3" name="Объект 2">
            <a:extLst>
              <a:ext uri="{FF2B5EF4-FFF2-40B4-BE49-F238E27FC236}">
                <a16:creationId xmlns:a16="http://schemas.microsoft.com/office/drawing/2014/main" id="{A0355B61-8FDF-6BAF-B0FF-0AFDB8E28E86}"/>
              </a:ext>
            </a:extLst>
          </p:cNvPr>
          <p:cNvSpPr>
            <a:spLocks noGrp="1"/>
          </p:cNvSpPr>
          <p:nvPr>
            <p:ph idx="1"/>
          </p:nvPr>
        </p:nvSpPr>
        <p:spPr>
          <a:xfrm>
            <a:off x="838200" y="1298864"/>
            <a:ext cx="10515600" cy="5091545"/>
          </a:xfrm>
        </p:spPr>
        <p:txBody>
          <a:bodyPr>
            <a:noAutofit/>
          </a:bodyPr>
          <a:lstStyle/>
          <a:p>
            <a:pPr>
              <a:spcBef>
                <a:spcPts val="0"/>
              </a:spcBef>
              <a:spcAft>
                <a:spcPts val="600"/>
              </a:spcAft>
            </a:pPr>
            <a:r>
              <a:rPr lang="ru-RU" sz="1600" dirty="0"/>
              <a:t>Копирование подходов и формулировок республиканской программы и подпрограммы, что может приводить к ошибкам и может указывать на недостаточную соотнесенность муниципальной политики по поддержке СОНКО с местными условиями, возможностями и задачами</a:t>
            </a:r>
          </a:p>
          <a:p>
            <a:pPr>
              <a:spcBef>
                <a:spcPts val="0"/>
              </a:spcBef>
              <a:spcAft>
                <a:spcPts val="600"/>
              </a:spcAft>
            </a:pPr>
            <a:r>
              <a:rPr lang="ru-RU" sz="1600" dirty="0"/>
              <a:t>Несовпадение информации в разных разделах программ и подпрограмм, в паспортах и в описательной части. Меняются количество и формулировки целей, задач, мероприятий</a:t>
            </a:r>
          </a:p>
          <a:p>
            <a:pPr>
              <a:spcBef>
                <a:spcPts val="0"/>
              </a:spcBef>
              <a:spcAft>
                <a:spcPts val="600"/>
              </a:spcAft>
            </a:pPr>
            <a:r>
              <a:rPr lang="ru-RU" sz="1600" dirty="0"/>
              <a:t>Конкурсный характер поддержки упоминается только в отношении финансовой поддержки – то есть предоставления субсидий</a:t>
            </a:r>
          </a:p>
          <a:p>
            <a:pPr>
              <a:spcBef>
                <a:spcPts val="0"/>
              </a:spcBef>
              <a:spcAft>
                <a:spcPts val="600"/>
              </a:spcAft>
            </a:pPr>
            <a:r>
              <a:rPr lang="ru-RU" sz="1600" dirty="0"/>
              <a:t>Почти полное отсутствие фактов и анализа наличного состояния в муниципалитетах с развитием и поддержкой СОНКО – только в программах двух муниципалитетов есть соответствующие описания</a:t>
            </a:r>
          </a:p>
          <a:p>
            <a:pPr>
              <a:spcBef>
                <a:spcPts val="0"/>
              </a:spcBef>
              <a:spcAft>
                <a:spcPts val="600"/>
              </a:spcAft>
            </a:pPr>
            <a:r>
              <a:rPr lang="ru-RU" sz="1600" dirty="0"/>
              <a:t>Из-за отсутствия анализа фактического достигнутого состояния с сектором НКО и его поддержкой трудно оценивать качество целевых показателей (индикаторов) и их соотнесенность с программными целями, задачами и результатами</a:t>
            </a:r>
          </a:p>
          <a:p>
            <a:pPr>
              <a:spcBef>
                <a:spcPts val="0"/>
              </a:spcBef>
              <a:spcAft>
                <a:spcPts val="600"/>
              </a:spcAft>
            </a:pPr>
            <a:r>
              <a:rPr lang="ru-RU" sz="1600" dirty="0"/>
              <a:t>Неочевидная связь мероприятий с задачами, результатами и целевыми индикаторами (показателями), в том числе из-за слабой обоснованности последних</a:t>
            </a:r>
          </a:p>
          <a:p>
            <a:pPr>
              <a:spcBef>
                <a:spcPts val="0"/>
              </a:spcBef>
              <a:spcAft>
                <a:spcPts val="600"/>
              </a:spcAft>
            </a:pPr>
            <a:r>
              <a:rPr lang="ru-RU" sz="1600" dirty="0"/>
              <a:t>Неиспользование муниципалитетами всех возможных форм поддержки СОНКО – даже не требующих финансовых ресурсов</a:t>
            </a:r>
          </a:p>
          <a:p>
            <a:pPr>
              <a:spcBef>
                <a:spcPts val="0"/>
              </a:spcBef>
              <a:spcAft>
                <a:spcPts val="600"/>
              </a:spcAft>
            </a:pPr>
            <a:r>
              <a:rPr lang="ru-RU" sz="1600" dirty="0"/>
              <a:t>Непрозрачное мероприятие – «</a:t>
            </a:r>
            <a:r>
              <a:rPr lang="ru-RU" sz="1600" i="1" dirty="0"/>
              <a:t>Обеспечение поддержки деятельности СОНКО. Мероприятие реализуется путем содействия в разработке и реализации мер по поддержке СОНКО на территориях муниципальных образований</a:t>
            </a:r>
            <a:r>
              <a:rPr lang="ru-RU" sz="1600" dirty="0"/>
              <a:t>»</a:t>
            </a:r>
          </a:p>
          <a:p>
            <a:pPr>
              <a:spcBef>
                <a:spcPts val="0"/>
              </a:spcBef>
              <a:spcAft>
                <a:spcPts val="600"/>
              </a:spcAft>
            </a:pPr>
            <a:r>
              <a:rPr lang="ru-RU" sz="1600" dirty="0"/>
              <a:t>Слабое и/или неочевидное использование возможностей НКО для решений задач социального развития муниципалитета</a:t>
            </a:r>
          </a:p>
        </p:txBody>
      </p:sp>
    </p:spTree>
    <p:extLst>
      <p:ext uri="{BB962C8B-B14F-4D97-AF65-F5344CB8AC3E}">
        <p14:creationId xmlns:p14="http://schemas.microsoft.com/office/powerpoint/2010/main" val="1955014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34ED61-3EC5-74D6-0DD2-BA8C849F9C57}"/>
              </a:ext>
            </a:extLst>
          </p:cNvPr>
          <p:cNvSpPr>
            <a:spLocks noGrp="1"/>
          </p:cNvSpPr>
          <p:nvPr>
            <p:ph type="title"/>
          </p:nvPr>
        </p:nvSpPr>
        <p:spPr>
          <a:xfrm>
            <a:off x="838200" y="365126"/>
            <a:ext cx="10515600" cy="580448"/>
          </a:xfrm>
        </p:spPr>
        <p:txBody>
          <a:bodyPr>
            <a:normAutofit fontScale="90000"/>
          </a:bodyPr>
          <a:lstStyle/>
          <a:p>
            <a:r>
              <a:rPr lang="ru-RU" sz="2700" dirty="0"/>
              <a:t>Ключевые выводы – рекомендации по повышению качества муниципального программирования поддержки СОНКО</a:t>
            </a:r>
          </a:p>
        </p:txBody>
      </p:sp>
      <p:sp>
        <p:nvSpPr>
          <p:cNvPr id="3" name="Объект 2">
            <a:extLst>
              <a:ext uri="{FF2B5EF4-FFF2-40B4-BE49-F238E27FC236}">
                <a16:creationId xmlns:a16="http://schemas.microsoft.com/office/drawing/2014/main" id="{7589C299-62DD-D050-00BC-D34AB3F84697}"/>
              </a:ext>
            </a:extLst>
          </p:cNvPr>
          <p:cNvSpPr>
            <a:spLocks noGrp="1"/>
          </p:cNvSpPr>
          <p:nvPr>
            <p:ph idx="1"/>
          </p:nvPr>
        </p:nvSpPr>
        <p:spPr>
          <a:xfrm>
            <a:off x="838200" y="1163782"/>
            <a:ext cx="10515600" cy="5013181"/>
          </a:xfrm>
        </p:spPr>
        <p:txBody>
          <a:bodyPr>
            <a:noAutofit/>
          </a:bodyPr>
          <a:lstStyle/>
          <a:p>
            <a:pPr>
              <a:spcBef>
                <a:spcPts val="600"/>
              </a:spcBef>
            </a:pPr>
            <a:r>
              <a:rPr lang="ru-RU" sz="2000" dirty="0"/>
              <a:t>Повысить обоснованность в использовании программных подходов и формулировок республиканской программы и подпрограммы</a:t>
            </a:r>
          </a:p>
          <a:p>
            <a:pPr>
              <a:spcBef>
                <a:spcPts val="600"/>
              </a:spcBef>
            </a:pPr>
            <a:r>
              <a:rPr lang="ru-RU" sz="2000" dirty="0"/>
              <a:t>Повысить качество текстов муниципальных программ (подпрограмм)</a:t>
            </a:r>
          </a:p>
          <a:p>
            <a:pPr>
              <a:spcBef>
                <a:spcPts val="600"/>
              </a:spcBef>
            </a:pPr>
            <a:r>
              <a:rPr lang="ru-RU" sz="2000" dirty="0"/>
              <a:t>Распространить конкурсный подход на любые формы поддержки, предполагающие распределение дефицитных ресурсов</a:t>
            </a:r>
          </a:p>
          <a:p>
            <a:pPr>
              <a:spcBef>
                <a:spcPts val="600"/>
              </a:spcBef>
            </a:pPr>
            <a:r>
              <a:rPr lang="ru-RU" sz="2000" dirty="0"/>
              <a:t>Обеспечить муниципальное программирование минимально достаточной фактологической базой в виде фиксации имеющегося состояния в муниципалитете с развитием и поддержкой СОНКО</a:t>
            </a:r>
          </a:p>
          <a:p>
            <a:pPr>
              <a:spcBef>
                <a:spcPts val="600"/>
              </a:spcBef>
            </a:pPr>
            <a:r>
              <a:rPr lang="ru-RU" sz="2000" dirty="0"/>
              <a:t>Прилагать усилия по проведению и обоснованию содержательной связи между мероприятиями, целями, задачами, результатами и целевыми индикаторами (показателями)</a:t>
            </a:r>
          </a:p>
          <a:p>
            <a:pPr>
              <a:spcBef>
                <a:spcPts val="600"/>
              </a:spcBef>
            </a:pPr>
            <a:r>
              <a:rPr lang="ru-RU" sz="2000" dirty="0"/>
              <a:t>Расширить перечень используемых – возможных и необходимых в местных условиях – форм поддержки СОНКО, особенно тех, что не требуют выделения явных финансовых ресурсов</a:t>
            </a:r>
          </a:p>
          <a:p>
            <a:pPr>
              <a:spcBef>
                <a:spcPts val="600"/>
              </a:spcBef>
            </a:pPr>
            <a:r>
              <a:rPr lang="ru-RU" sz="2000" dirty="0"/>
              <a:t>Активизировать и/или прояснить в программных документах использование возможностей НКО для решений задач социального развития муниципалитета через мероприятия и соответствующие индикаторы</a:t>
            </a:r>
          </a:p>
        </p:txBody>
      </p:sp>
    </p:spTree>
    <p:extLst>
      <p:ext uri="{BB962C8B-B14F-4D97-AF65-F5344CB8AC3E}">
        <p14:creationId xmlns:p14="http://schemas.microsoft.com/office/powerpoint/2010/main" val="1842542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223234-8EBA-509C-CEFC-89DDC3CF7F45}"/>
              </a:ext>
            </a:extLst>
          </p:cNvPr>
          <p:cNvSpPr>
            <a:spLocks noGrp="1"/>
          </p:cNvSpPr>
          <p:nvPr>
            <p:ph type="title"/>
          </p:nvPr>
        </p:nvSpPr>
        <p:spPr>
          <a:xfrm>
            <a:off x="838200" y="188190"/>
            <a:ext cx="10515600" cy="985693"/>
          </a:xfrm>
        </p:spPr>
        <p:txBody>
          <a:bodyPr>
            <a:normAutofit fontScale="90000"/>
          </a:bodyPr>
          <a:lstStyle/>
          <a:p>
            <a:r>
              <a:rPr lang="ru-RU" sz="2800" dirty="0"/>
              <a:t>Методические рекомендации по обеспечения доступа СОНКО Чувашской Республики к бюджетным средствам в рамках муниципальных программ</a:t>
            </a:r>
          </a:p>
        </p:txBody>
      </p:sp>
      <p:sp>
        <p:nvSpPr>
          <p:cNvPr id="3" name="Объект 2">
            <a:extLst>
              <a:ext uri="{FF2B5EF4-FFF2-40B4-BE49-F238E27FC236}">
                <a16:creationId xmlns:a16="http://schemas.microsoft.com/office/drawing/2014/main" id="{274AA076-791A-E89F-690F-E2C79E3D37F5}"/>
              </a:ext>
            </a:extLst>
          </p:cNvPr>
          <p:cNvSpPr>
            <a:spLocks noGrp="1"/>
          </p:cNvSpPr>
          <p:nvPr>
            <p:ph idx="1"/>
          </p:nvPr>
        </p:nvSpPr>
        <p:spPr>
          <a:xfrm>
            <a:off x="838200" y="1173883"/>
            <a:ext cx="10515600" cy="5216526"/>
          </a:xfrm>
        </p:spPr>
        <p:txBody>
          <a:bodyPr>
            <a:normAutofit lnSpcReduction="10000"/>
          </a:bodyPr>
          <a:lstStyle/>
          <a:p>
            <a:r>
              <a:rPr lang="ru-RU" dirty="0"/>
              <a:t>Подходы к выделению в составе мероприятий муниципальной программы услуг, которые могут оказываться СОНКО</a:t>
            </a:r>
          </a:p>
          <a:p>
            <a:pPr lvl="1"/>
            <a:r>
              <a:rPr lang="ru-RU" dirty="0"/>
              <a:t>Во-первых, программные мероприятия муниципальных программ могут быть уже определены таким образом, что их реализация предусматривает прямую передачу бюджетных средств, заложенных в программе, именно СОНКО</a:t>
            </a:r>
          </a:p>
          <a:p>
            <a:pPr lvl="1"/>
            <a:r>
              <a:rPr lang="ru-RU" dirty="0"/>
              <a:t>Во-вторых, в муниципальных программах программные мероприятия могут уже быть определены таким образом, который напрямую предусматривает конкурентный выбор их исполнителей, в числе которых в результате применения конкурентных способов закупки могут оказаться и СОНКО. </a:t>
            </a:r>
          </a:p>
          <a:p>
            <a:pPr lvl="1"/>
            <a:r>
              <a:rPr lang="ru-RU" dirty="0"/>
              <a:t>В-третьих, в муниципальных программах можно обнаружить мероприятия, реализация которых не «привязана» формально к функционированию муниципальных учреждений, а содержание этих мероприятий позволяет осуществлять их существующим в муниципалитете СО НКО</a:t>
            </a:r>
          </a:p>
        </p:txBody>
      </p:sp>
    </p:spTree>
    <p:extLst>
      <p:ext uri="{BB962C8B-B14F-4D97-AF65-F5344CB8AC3E}">
        <p14:creationId xmlns:p14="http://schemas.microsoft.com/office/powerpoint/2010/main" val="2549791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BA0F8E-10A3-ABE0-F932-6CB5464F6600}"/>
              </a:ext>
            </a:extLst>
          </p:cNvPr>
          <p:cNvSpPr>
            <a:spLocks noGrp="1"/>
          </p:cNvSpPr>
          <p:nvPr>
            <p:ph type="title"/>
          </p:nvPr>
        </p:nvSpPr>
        <p:spPr>
          <a:xfrm>
            <a:off x="838200" y="126135"/>
            <a:ext cx="10515600" cy="466148"/>
          </a:xfrm>
        </p:spPr>
        <p:txBody>
          <a:bodyPr>
            <a:normAutofit fontScale="90000"/>
          </a:bodyPr>
          <a:lstStyle/>
          <a:p>
            <a:r>
              <a:rPr lang="ru-RU" sz="2500" dirty="0"/>
              <a:t>Примеры выделения в составе мероприятий муниципальной программы услуг, которые могут оказываться СОНКО</a:t>
            </a:r>
          </a:p>
        </p:txBody>
      </p:sp>
      <p:sp>
        <p:nvSpPr>
          <p:cNvPr id="3" name="Объект 2">
            <a:extLst>
              <a:ext uri="{FF2B5EF4-FFF2-40B4-BE49-F238E27FC236}">
                <a16:creationId xmlns:a16="http://schemas.microsoft.com/office/drawing/2014/main" id="{7E7BF54D-9E91-C9BE-6A8A-9D694DFB6271}"/>
              </a:ext>
            </a:extLst>
          </p:cNvPr>
          <p:cNvSpPr>
            <a:spLocks noGrp="1"/>
          </p:cNvSpPr>
          <p:nvPr>
            <p:ph idx="1"/>
          </p:nvPr>
        </p:nvSpPr>
        <p:spPr>
          <a:xfrm>
            <a:off x="838200" y="737755"/>
            <a:ext cx="10515600" cy="5994110"/>
          </a:xfrm>
        </p:spPr>
        <p:txBody>
          <a:bodyPr>
            <a:noAutofit/>
          </a:bodyPr>
          <a:lstStyle/>
          <a:p>
            <a:pPr>
              <a:spcBef>
                <a:spcPts val="200"/>
              </a:spcBef>
            </a:pPr>
            <a:r>
              <a:rPr lang="ru-RU" sz="1800" dirty="0"/>
              <a:t>Муниципальный район, сфера культуры (муниципальная программа Сарапульского района «Развитие культуры»)</a:t>
            </a:r>
          </a:p>
          <a:p>
            <a:pPr lvl="1">
              <a:spcBef>
                <a:spcPts val="200"/>
              </a:spcBef>
            </a:pPr>
            <a:r>
              <a:rPr lang="ru-RU" sz="1400" dirty="0"/>
              <a:t>Мероприятия, реализация которых могла бы быть осуществлена СОНКО</a:t>
            </a:r>
            <a:r>
              <a:rPr lang="ru-RU" sz="400" dirty="0"/>
              <a:t>. </a:t>
            </a:r>
          </a:p>
          <a:p>
            <a:pPr lvl="2">
              <a:spcBef>
                <a:spcPts val="200"/>
              </a:spcBef>
            </a:pPr>
            <a:r>
              <a:rPr lang="ru-RU" sz="1200" dirty="0"/>
              <a:t>«проведение мероприятий по популяризации национальных культур» (национальных праздников и фестивалей), </a:t>
            </a:r>
          </a:p>
          <a:p>
            <a:pPr lvl="2">
              <a:spcBef>
                <a:spcPts val="200"/>
              </a:spcBef>
            </a:pPr>
            <a:r>
              <a:rPr lang="ru-RU" sz="1200" dirty="0"/>
              <a:t>«сбор фольклорно-этнографического материала и его популяризация», </a:t>
            </a:r>
          </a:p>
          <a:p>
            <a:pPr lvl="2">
              <a:spcBef>
                <a:spcPts val="200"/>
              </a:spcBef>
            </a:pPr>
            <a:r>
              <a:rPr lang="ru-RU" sz="1200" dirty="0"/>
              <a:t>«проведение обучающих мероприятий для работников сферы культуры» и т.д. </a:t>
            </a:r>
          </a:p>
          <a:p>
            <a:pPr lvl="1">
              <a:spcBef>
                <a:spcPts val="200"/>
              </a:spcBef>
            </a:pPr>
            <a:r>
              <a:rPr lang="ru-RU" sz="1400" dirty="0"/>
              <a:t>Но особенность данной программы в том, что, либо такие мероприятия вообще не имеют закрепленного за ними бюджетного финансирования (предполагается, например, что мероприятия могут проводиться СОНКО в результате получения на конкурсной основе субсидий из бюджета субъекта РФ), или реализуются муниципальным учреждением в рамках муниципального задания за счет получаемой из местного бюджета субсидии. В программе вообще не содержится разбивки программных бюджетных средств в разрезе мероприятий (имеется лишь разбивка по подпрограммам). Поэтому, прежде всего, нуждается в доработке само качество программы – только после того, как будет определено, сколько бюджетных средств предусмотрено на выполнение того или иного мероприятия, можно рассматривать вариант по «отъему» части средств бюджетной субсидии муниципального учреждения и передачи их СО НКО через механизм субсидии или закупки</a:t>
            </a:r>
            <a:r>
              <a:rPr lang="ru-RU" sz="1200" dirty="0"/>
              <a:t>.</a:t>
            </a:r>
          </a:p>
          <a:p>
            <a:pPr>
              <a:spcBef>
                <a:spcPts val="200"/>
              </a:spcBef>
            </a:pPr>
            <a:r>
              <a:rPr lang="ru-RU" sz="1800" dirty="0"/>
              <a:t>Сельское поселение, сфера общественной безопасности (муниципальная программа «По профилактике правонарушений и обеспечению общественной безопасности в сельском поселении </a:t>
            </a:r>
            <a:r>
              <a:rPr lang="ru-RU" sz="1800" dirty="0" err="1"/>
              <a:t>Алакаевка</a:t>
            </a:r>
            <a:r>
              <a:rPr lang="ru-RU" sz="1800" dirty="0"/>
              <a:t> муниципального района Кинельский Самарской области»).</a:t>
            </a:r>
            <a:r>
              <a:rPr lang="ru-RU" sz="1600" dirty="0"/>
              <a:t> </a:t>
            </a:r>
          </a:p>
          <a:p>
            <a:pPr lvl="1">
              <a:spcBef>
                <a:spcPts val="200"/>
              </a:spcBef>
            </a:pPr>
            <a:r>
              <a:rPr lang="ru-RU" sz="1400" dirty="0"/>
              <a:t>Как и многие муниципальные программы сельских поселений данная программа невелика ни по объему программной деятельности (11 мероприятий), ни по объему финансирования (порядка 100 тыс. руб. ежегодно из бюджета поселения). Среди мероприятий программы можно выделить 4 следующих мероприятия, реализацией которой могла бы в принципе заняться СО НКО при условии ее наличия в поселении или муниципальном районе</a:t>
            </a:r>
            <a:r>
              <a:rPr lang="ru-RU" sz="1200" dirty="0"/>
              <a:t>:</a:t>
            </a:r>
          </a:p>
          <a:p>
            <a:pPr lvl="2">
              <a:spcBef>
                <a:spcPts val="200"/>
              </a:spcBef>
            </a:pPr>
            <a:r>
              <a:rPr lang="ru-RU" sz="1200" dirty="0"/>
              <a:t>Обеспечение участия общественности в деятельности формирований правоохранительной направленности, добровольных народных дружин, активизация работы внештатных сотрудников милиции.</a:t>
            </a:r>
          </a:p>
          <a:p>
            <a:pPr lvl="2">
              <a:spcBef>
                <a:spcPts val="200"/>
              </a:spcBef>
            </a:pPr>
            <a:r>
              <a:rPr lang="ru-RU" sz="1200" dirty="0"/>
              <a:t>Подготовка и распространение методических пособий по повышению правосознания граждан.</a:t>
            </a:r>
          </a:p>
          <a:p>
            <a:pPr lvl="2">
              <a:spcBef>
                <a:spcPts val="200"/>
              </a:spcBef>
            </a:pPr>
            <a:r>
              <a:rPr lang="ru-RU" sz="1200" dirty="0"/>
              <a:t>Организация пропаганды здорового образа жизни подростков и молодежи, их ориентации на духовные ценности в средствах массовой информации и Интернет.</a:t>
            </a:r>
          </a:p>
          <a:p>
            <a:pPr lvl="2">
              <a:spcBef>
                <a:spcPts val="200"/>
              </a:spcBef>
            </a:pPr>
            <a:r>
              <a:rPr lang="ru-RU" sz="1200" dirty="0"/>
              <a:t>Проведение социальных акций.</a:t>
            </a:r>
          </a:p>
          <a:p>
            <a:pPr lvl="1">
              <a:spcBef>
                <a:spcPts val="200"/>
              </a:spcBef>
            </a:pPr>
            <a:r>
              <a:rPr lang="ru-RU" sz="1400" dirty="0"/>
              <a:t>Исполнителем мероприятий 2-4 в тексте программы определено муниципальное учреждение «Культура», поэтому для передачи предусмотренных на их реализацию бюджетных средств СОНКО, необходимо внесение изменений в программу.</a:t>
            </a:r>
          </a:p>
        </p:txBody>
      </p:sp>
    </p:spTree>
    <p:extLst>
      <p:ext uri="{BB962C8B-B14F-4D97-AF65-F5344CB8AC3E}">
        <p14:creationId xmlns:p14="http://schemas.microsoft.com/office/powerpoint/2010/main" val="422375951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1911</Words>
  <Application>Microsoft Office PowerPoint</Application>
  <PresentationFormat>Широкоэкранный</PresentationFormat>
  <Paragraphs>229</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Calibri</vt:lpstr>
      <vt:lpstr>Calibri Light</vt:lpstr>
      <vt:lpstr>Times New Roman</vt:lpstr>
      <vt:lpstr>Тема Office</vt:lpstr>
      <vt:lpstr>Аналитический отчет по результатам анализа муниципальных программ (подпрограмм), направленных на поддержку СОНКО в Чувашской Республике, действующих на 2022 год</vt:lpstr>
      <vt:lpstr>Муниципальные программы (подпрограммы) по поддержке СОНКО в Чувашской Республике</vt:lpstr>
      <vt:lpstr>Методология анализа </vt:lpstr>
      <vt:lpstr>Общая ситуация с муниципальным программированием поддержки СОНКО на местном уровне в Чувашской Республике</vt:lpstr>
      <vt:lpstr>Цели, задачи и результаты</vt:lpstr>
      <vt:lpstr>Проблемные аспекты и лучшие практики поддержки СОНКО в муниципальных программах Чувашской Республики</vt:lpstr>
      <vt:lpstr>Ключевые выводы – рекомендации по повышению качества муниципального программирования поддержки СОНКО</vt:lpstr>
      <vt:lpstr>Методические рекомендации по обеспечения доступа СОНКО Чувашской Республики к бюджетным средствам в рамках муниципальных программ</vt:lpstr>
      <vt:lpstr>Примеры выделения в составе мероприятий муниципальной программы услуг, которые могут оказываться СОНКО</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Аналитический отчет по результатам анализа муниципальных программ (подпрограмм), направленных на поддержку СОНКО в Чувашской Республике, действующих на 2022 год</dc:title>
  <dc:creator>-</dc:creator>
  <cp:lastModifiedBy>-</cp:lastModifiedBy>
  <cp:revision>9</cp:revision>
  <dcterms:created xsi:type="dcterms:W3CDTF">2022-11-30T05:47:30Z</dcterms:created>
  <dcterms:modified xsi:type="dcterms:W3CDTF">2022-11-30T06:50:16Z</dcterms:modified>
</cp:coreProperties>
</file>